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4" r:id="rId1"/>
    <p:sldMasterId id="2147483695" r:id="rId2"/>
    <p:sldMasterId id="2147483696" r:id="rId3"/>
    <p:sldMasterId id="2147483697" r:id="rId4"/>
  </p:sldMasterIdLst>
  <p:notesMasterIdLst>
    <p:notesMasterId r:id="rId29"/>
  </p:notesMasterIdLst>
  <p:sldIdLst>
    <p:sldId id="256" r:id="rId5"/>
    <p:sldId id="258" r:id="rId6"/>
    <p:sldId id="259" r:id="rId7"/>
    <p:sldId id="260" r:id="rId8"/>
    <p:sldId id="261" r:id="rId9"/>
    <p:sldId id="262" r:id="rId10"/>
    <p:sldId id="263" r:id="rId11"/>
    <p:sldId id="264" r:id="rId12"/>
    <p:sldId id="265" r:id="rId13"/>
    <p:sldId id="267" r:id="rId14"/>
    <p:sldId id="268" r:id="rId15"/>
    <p:sldId id="269" r:id="rId16"/>
    <p:sldId id="270" r:id="rId17"/>
    <p:sldId id="272" r:id="rId18"/>
    <p:sldId id="273" r:id="rId19"/>
    <p:sldId id="274" r:id="rId20"/>
    <p:sldId id="275" r:id="rId21"/>
    <p:sldId id="276" r:id="rId22"/>
    <p:sldId id="277" r:id="rId23"/>
    <p:sldId id="278" r:id="rId24"/>
    <p:sldId id="279" r:id="rId25"/>
    <p:sldId id="280" r:id="rId26"/>
    <p:sldId id="282" r:id="rId27"/>
    <p:sldId id="285" r:id="rId28"/>
  </p:sldIdLst>
  <p:sldSz cx="7772400" cy="10058400"/>
  <p:notesSz cx="6858000" cy="9144000"/>
  <p:embeddedFontLst>
    <p:embeddedFont>
      <p:font typeface="Helvetica Neue" panose="02000503000000020004" pitchFamily="2" charset="0"/>
      <p:regular r:id="rId30"/>
      <p:bold r:id="rId31"/>
      <p:italic r:id="rId32"/>
      <p:boldItalic r:id="rId33"/>
    </p:embeddedFont>
    <p:embeddedFont>
      <p:font typeface="Open Sans" panose="020B0306030504020204" pitchFamily="34" charset="0"/>
      <p:regular r:id="rId34"/>
      <p:bold r:id="rId35"/>
      <p:italic r:id="rId36"/>
      <p:boldItalic r:id="rId37"/>
    </p:embeddedFont>
    <p:embeddedFont>
      <p:font typeface="Open Sans Light" panose="020B0306030504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A7F9"/>
    <a:srgbClr val="04B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38"/>
    <p:restoredTop sz="94692"/>
  </p:normalViewPr>
  <p:slideViewPr>
    <p:cSldViewPr snapToGrid="0" snapToObjects="1">
      <p:cViewPr varScale="1">
        <p:scale>
          <a:sx n="72" d="100"/>
          <a:sy n="72" d="100"/>
        </p:scale>
        <p:origin x="216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d8c850c25_0_9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d8c850c2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d8c850c25_0_10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d8c850c2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64b864f3db_0_1:notes"/>
          <p:cNvSpPr>
            <a:spLocks noGrp="1" noRot="1" noChangeAspect="1"/>
          </p:cNvSpPr>
          <p:nvPr>
            <p:ph type="sldImg" idx="2"/>
          </p:nvPr>
        </p:nvSpPr>
        <p:spPr>
          <a:xfrm>
            <a:off x="2105025" y="685800"/>
            <a:ext cx="264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d8c850c25_0_1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d8c850c2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7a96e589_1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c7a96e58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c7a96e589_1_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c7a96e58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c7a96e589_1_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c7a96e58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c7a96e589_1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c7a96e58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d8c850c25_0_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d8c850c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c7a96e589_1_3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c7a96e58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c49221f98_6_1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c49221f98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c28c705c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8c28c705c4_0_7:notes"/>
          <p:cNvSpPr>
            <a:spLocks noGrp="1" noRot="1" noChangeAspect="1"/>
          </p:cNvSpPr>
          <p:nvPr>
            <p:ph type="sldImg" idx="2"/>
          </p:nvPr>
        </p:nvSpPr>
        <p:spPr>
          <a:xfrm>
            <a:off x="2105025" y="685800"/>
            <a:ext cx="264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d8c850c25_0_1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d8c850c2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4b864f3db_0_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g64b864f3db_0_63:notes"/>
          <p:cNvSpPr>
            <a:spLocks noGrp="1" noRot="1" noChangeAspect="1"/>
          </p:cNvSpPr>
          <p:nvPr>
            <p:ph type="sldImg" idx="2"/>
          </p:nvPr>
        </p:nvSpPr>
        <p:spPr>
          <a:xfrm>
            <a:off x="2105025" y="685800"/>
            <a:ext cx="264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8d8c850c25_0_33:notes"/>
          <p:cNvSpPr>
            <a:spLocks noGrp="1" noRot="1" noChangeAspect="1"/>
          </p:cNvSpPr>
          <p:nvPr>
            <p:ph type="sldImg" idx="2"/>
          </p:nvPr>
        </p:nvSpPr>
        <p:spPr>
          <a:xfrm>
            <a:off x="2105025" y="685800"/>
            <a:ext cx="264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d8c850c25_0_8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d8c850c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8c850c25_0_5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8c850c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d8c850c25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d8c850c2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d8c850c25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d8c850c2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d8c850c25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d8c850c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62fb0d8af8_0_0:notes"/>
          <p:cNvSpPr>
            <a:spLocks noGrp="1" noRot="1" noChangeAspect="1"/>
          </p:cNvSpPr>
          <p:nvPr>
            <p:ph type="sldImg" idx="2"/>
          </p:nvPr>
        </p:nvSpPr>
        <p:spPr>
          <a:xfrm>
            <a:off x="2105025" y="685800"/>
            <a:ext cx="264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iDataist/Human-Resources-Database-Design/blob/main/conceptual.txt"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iDataist/Human-Resources-Database-Design/blob/main/logical.txt"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iDataist/Human-Resources-Database-Design/blob/main/physical.txt"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Dataist/Human-Resources-Database-Design/blob/main/ETL.ipynb"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github.com/iDataist/Human-Resources-Database-Design/blob/main/DDL.sq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Dataist/Human-Resources-Database-Design/blob/main/human_resources_dataset.csv"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hyperlink" Target="https://github.com/iDataist/Human-Resources-Database-Design/blob/main/database_best_practices.pdf"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2A7F9"/>
        </a:solidFill>
        <a:effectLst/>
      </p:bgPr>
    </p:bg>
    <p:spTree>
      <p:nvGrpSpPr>
        <p:cNvPr id="1" name="Shape 175"/>
        <p:cNvGrpSpPr/>
        <p:nvPr/>
      </p:nvGrpSpPr>
      <p:grpSpPr>
        <a:xfrm>
          <a:off x="0" y="0"/>
          <a:ext cx="0" cy="0"/>
          <a:chOff x="0" y="0"/>
          <a:chExt cx="0" cy="0"/>
        </a:xfrm>
      </p:grpSpPr>
      <p:sp>
        <p:nvSpPr>
          <p:cNvPr id="176" name="Google Shape;176;p51"/>
          <p:cNvSpPr/>
          <p:nvPr/>
        </p:nvSpPr>
        <p:spPr>
          <a:xfrm rot="-5400000">
            <a:off x="4270075" y="6556200"/>
            <a:ext cx="3502200" cy="3502200"/>
          </a:xfrm>
          <a:prstGeom prst="rtTriangle">
            <a:avLst/>
          </a:prstGeom>
          <a:solidFill>
            <a:srgbClr val="52A7F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p51"/>
          <p:cNvPicPr preferRelativeResize="0"/>
          <p:nvPr/>
        </p:nvPicPr>
        <p:blipFill>
          <a:blip r:embed="rId3">
            <a:alphaModFix/>
          </a:blip>
          <a:stretch>
            <a:fillRect/>
          </a:stretch>
        </p:blipFill>
        <p:spPr>
          <a:xfrm>
            <a:off x="1146225" y="2111300"/>
            <a:ext cx="5479925" cy="5479925"/>
          </a:xfrm>
          <a:prstGeom prst="rect">
            <a:avLst/>
          </a:prstGeom>
          <a:noFill/>
          <a:ln>
            <a:noFill/>
          </a:ln>
        </p:spPr>
      </p:pic>
      <p:sp>
        <p:nvSpPr>
          <p:cNvPr id="179" name="Google Shape;179;p51"/>
          <p:cNvSpPr txBox="1">
            <a:spLocks noGrp="1"/>
          </p:cNvSpPr>
          <p:nvPr>
            <p:ph type="title" idx="4294967295"/>
          </p:nvPr>
        </p:nvSpPr>
        <p:spPr>
          <a:xfrm>
            <a:off x="264945" y="423371"/>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dirty="0">
                <a:solidFill>
                  <a:srgbClr val="FFFFFF"/>
                </a:solidFill>
              </a:rPr>
              <a:t>HR Database</a:t>
            </a:r>
            <a:endParaRPr sz="4000" dirty="0">
              <a:solidFill>
                <a:srgbClr val="FFFFFF"/>
              </a:solidFill>
            </a:endParaRPr>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49" name="Google Shape;249;p6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hlinkClick r:id="rId3"/>
              </a:rPr>
              <a:t>Conceptual</a:t>
            </a:r>
            <a:endParaRPr sz="1900" b="1" dirty="0">
              <a:latin typeface="Open Sans"/>
              <a:ea typeface="Open Sans"/>
              <a:cs typeface="Open Sans"/>
              <a:sym typeface="Open Sans"/>
            </a:endParaRPr>
          </a:p>
          <a:p>
            <a:pPr marL="0" lvl="0" indent="0" algn="l" rtl="0">
              <a:lnSpc>
                <a:spcPct val="170000"/>
              </a:lnSpc>
              <a:spcBef>
                <a:spcPts val="0"/>
              </a:spcBef>
              <a:spcAft>
                <a:spcPts val="0"/>
              </a:spcAft>
              <a:buNone/>
            </a:pPr>
            <a:endParaRPr sz="1200" dirty="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1600"/>
              </a:spcAft>
              <a:buClr>
                <a:schemeClr val="dk1"/>
              </a:buClr>
              <a:buSzPts val="1100"/>
              <a:buFont typeface="Arial"/>
              <a:buNone/>
            </a:pPr>
            <a:endParaRPr sz="1900" dirty="0"/>
          </a:p>
        </p:txBody>
      </p:sp>
      <p:pic>
        <p:nvPicPr>
          <p:cNvPr id="5" name="Picture 4">
            <a:extLst>
              <a:ext uri="{FF2B5EF4-FFF2-40B4-BE49-F238E27FC236}">
                <a16:creationId xmlns:a16="http://schemas.microsoft.com/office/drawing/2014/main" id="{E905CC1B-AD38-E54B-BAED-198BFBEF3FEC}"/>
              </a:ext>
            </a:extLst>
          </p:cNvPr>
          <p:cNvPicPr>
            <a:picLocks noChangeAspect="1"/>
          </p:cNvPicPr>
          <p:nvPr/>
        </p:nvPicPr>
        <p:blipFill rotWithShape="1">
          <a:blip r:embed="rId4"/>
          <a:srcRect t="10189" b="26616"/>
          <a:stretch/>
        </p:blipFill>
        <p:spPr>
          <a:xfrm>
            <a:off x="264945" y="3478306"/>
            <a:ext cx="7218330" cy="3155576"/>
          </a:xfrm>
          <a:prstGeom prst="rect">
            <a:avLst/>
          </a:prstGeom>
        </p:spPr>
      </p:pic>
      <p:pic>
        <p:nvPicPr>
          <p:cNvPr id="3" name="Picture 2">
            <a:extLst>
              <a:ext uri="{FF2B5EF4-FFF2-40B4-BE49-F238E27FC236}">
                <a16:creationId xmlns:a16="http://schemas.microsoft.com/office/drawing/2014/main" id="{14A451CC-8511-5F43-84BD-81D9F6B5A6CD}"/>
              </a:ext>
            </a:extLst>
          </p:cNvPr>
          <p:cNvPicPr>
            <a:picLocks noChangeAspect="1"/>
          </p:cNvPicPr>
          <p:nvPr/>
        </p:nvPicPr>
        <p:blipFill>
          <a:blip r:embed="rId5"/>
          <a:stretch>
            <a:fillRect/>
          </a:stretch>
        </p:blipFill>
        <p:spPr>
          <a:xfrm>
            <a:off x="211838" y="2991764"/>
            <a:ext cx="7348813" cy="41286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ERD</a:t>
            </a:r>
            <a:endParaRPr dirty="0"/>
          </a:p>
        </p:txBody>
      </p:sp>
      <p:sp>
        <p:nvSpPr>
          <p:cNvPr id="256" name="Google Shape;256;p63"/>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hlinkClick r:id="rId3"/>
              </a:rPr>
              <a:t>Logical</a:t>
            </a:r>
            <a:endParaRPr sz="1900" b="1" dirty="0">
              <a:latin typeface="Open Sans"/>
              <a:ea typeface="Open Sans"/>
              <a:cs typeface="Open Sans"/>
              <a:sym typeface="Open Sans"/>
            </a:endParaRPr>
          </a:p>
          <a:p>
            <a:pPr marL="457200" lvl="0" indent="0" algn="l" rtl="0">
              <a:spcBef>
                <a:spcPts val="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1600"/>
              </a:spcAft>
              <a:buNone/>
            </a:pPr>
            <a:endParaRPr sz="1900" dirty="0"/>
          </a:p>
        </p:txBody>
      </p:sp>
      <p:pic>
        <p:nvPicPr>
          <p:cNvPr id="5" name="Picture 4">
            <a:extLst>
              <a:ext uri="{FF2B5EF4-FFF2-40B4-BE49-F238E27FC236}">
                <a16:creationId xmlns:a16="http://schemas.microsoft.com/office/drawing/2014/main" id="{5AABFF5E-6A82-AD4C-A3B9-5D0C158A11C1}"/>
              </a:ext>
            </a:extLst>
          </p:cNvPr>
          <p:cNvPicPr>
            <a:picLocks noChangeAspect="1"/>
          </p:cNvPicPr>
          <p:nvPr/>
        </p:nvPicPr>
        <p:blipFill>
          <a:blip r:embed="rId4"/>
          <a:stretch>
            <a:fillRect/>
          </a:stretch>
        </p:blipFill>
        <p:spPr>
          <a:xfrm>
            <a:off x="226014" y="2908095"/>
            <a:ext cx="7320462" cy="4426155"/>
          </a:xfrm>
          <a:prstGeom prst="rect">
            <a:avLst/>
          </a:prstGeom>
        </p:spPr>
      </p:pic>
      <p:pic>
        <p:nvPicPr>
          <p:cNvPr id="3" name="Picture 2">
            <a:extLst>
              <a:ext uri="{FF2B5EF4-FFF2-40B4-BE49-F238E27FC236}">
                <a16:creationId xmlns:a16="http://schemas.microsoft.com/office/drawing/2014/main" id="{E5E7BB19-E9BB-E942-BC1B-B116121B5D77}"/>
              </a:ext>
            </a:extLst>
          </p:cNvPr>
          <p:cNvPicPr>
            <a:picLocks noChangeAspect="1"/>
          </p:cNvPicPr>
          <p:nvPr/>
        </p:nvPicPr>
        <p:blipFill>
          <a:blip r:embed="rId5"/>
          <a:stretch>
            <a:fillRect/>
          </a:stretch>
        </p:blipFill>
        <p:spPr>
          <a:xfrm>
            <a:off x="154526" y="2908095"/>
            <a:ext cx="7391950" cy="44261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63" name="Google Shape;263;p64"/>
          <p:cNvSpPr txBox="1">
            <a:spLocks noGrp="1"/>
          </p:cNvSpPr>
          <p:nvPr>
            <p:ph type="body" idx="1"/>
          </p:nvPr>
        </p:nvSpPr>
        <p:spPr>
          <a:xfrm>
            <a:off x="264950" y="199017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hlinkClick r:id="rId3"/>
              </a:rPr>
              <a:t>Physical</a:t>
            </a:r>
            <a:endParaRPr sz="1900" b="1" dirty="0">
              <a:latin typeface="Open Sans"/>
              <a:ea typeface="Open Sans"/>
              <a:cs typeface="Open Sans"/>
              <a:sym typeface="Open Sans"/>
            </a:endParaRPr>
          </a:p>
          <a:p>
            <a:pPr marL="457200" lvl="0" indent="0" algn="l" rtl="0">
              <a:spcBef>
                <a:spcPts val="0"/>
              </a:spcBef>
              <a:spcAft>
                <a:spcPts val="1600"/>
              </a:spcAft>
              <a:buNone/>
            </a:pPr>
            <a:endParaRPr sz="1500" dirty="0">
              <a:solidFill>
                <a:srgbClr val="525C65"/>
              </a:solidFill>
              <a:highlight>
                <a:srgbClr val="FFFFFF"/>
              </a:highlight>
              <a:latin typeface="Open Sans"/>
              <a:ea typeface="Open Sans"/>
              <a:cs typeface="Open Sans"/>
              <a:sym typeface="Open Sans"/>
            </a:endParaRPr>
          </a:p>
        </p:txBody>
      </p:sp>
      <p:pic>
        <p:nvPicPr>
          <p:cNvPr id="9" name="Picture 8">
            <a:extLst>
              <a:ext uri="{FF2B5EF4-FFF2-40B4-BE49-F238E27FC236}">
                <a16:creationId xmlns:a16="http://schemas.microsoft.com/office/drawing/2014/main" id="{5D51001C-0C74-AD44-AB70-4882CF7DB944}"/>
              </a:ext>
            </a:extLst>
          </p:cNvPr>
          <p:cNvPicPr>
            <a:picLocks noChangeAspect="1"/>
          </p:cNvPicPr>
          <p:nvPr/>
        </p:nvPicPr>
        <p:blipFill rotWithShape="1">
          <a:blip r:embed="rId4"/>
          <a:srcRect t="17626" b="10892"/>
          <a:stretch/>
        </p:blipFill>
        <p:spPr>
          <a:xfrm>
            <a:off x="221430" y="2581835"/>
            <a:ext cx="7329629" cy="3478306"/>
          </a:xfrm>
          <a:prstGeom prst="rect">
            <a:avLst/>
          </a:prstGeom>
        </p:spPr>
      </p:pic>
      <p:pic>
        <p:nvPicPr>
          <p:cNvPr id="5" name="Picture 4">
            <a:extLst>
              <a:ext uri="{FF2B5EF4-FFF2-40B4-BE49-F238E27FC236}">
                <a16:creationId xmlns:a16="http://schemas.microsoft.com/office/drawing/2014/main" id="{ABACDCB7-1B71-9C4C-9EC7-249D94F877C2}"/>
              </a:ext>
            </a:extLst>
          </p:cNvPr>
          <p:cNvPicPr>
            <a:picLocks noChangeAspect="1"/>
          </p:cNvPicPr>
          <p:nvPr/>
        </p:nvPicPr>
        <p:blipFill>
          <a:blip r:embed="rId5"/>
          <a:stretch>
            <a:fillRect/>
          </a:stretch>
        </p:blipFill>
        <p:spPr>
          <a:xfrm>
            <a:off x="190148" y="2581835"/>
            <a:ext cx="7392192" cy="38548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2A7F9"/>
        </a:solidFill>
        <a:effectLst/>
      </p:bgPr>
    </p:bg>
    <p:spTree>
      <p:nvGrpSpPr>
        <p:cNvPr id="1" name="Shape 268"/>
        <p:cNvGrpSpPr/>
        <p:nvPr/>
      </p:nvGrpSpPr>
      <p:grpSpPr>
        <a:xfrm>
          <a:off x="0" y="0"/>
          <a:ext cx="0" cy="0"/>
          <a:chOff x="0" y="0"/>
          <a:chExt cx="0" cy="0"/>
        </a:xfrm>
      </p:grpSpPr>
      <p:sp>
        <p:nvSpPr>
          <p:cNvPr id="269" name="Google Shape;269;p6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Create A Physical Database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DDL</a:t>
            </a:r>
            <a:endParaRPr dirty="0"/>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I used </a:t>
            </a:r>
            <a:r>
              <a:rPr lang="en" sz="1900" dirty="0">
                <a:hlinkClick r:id="rId3"/>
              </a:rPr>
              <a:t>python</a:t>
            </a:r>
            <a:r>
              <a:rPr lang="en" sz="1900" dirty="0"/>
              <a:t> for the ETL process and </a:t>
            </a:r>
            <a:r>
              <a:rPr lang="en" sz="1900" dirty="0">
                <a:hlinkClick r:id="rId4"/>
              </a:rPr>
              <a:t>SQL</a:t>
            </a:r>
            <a:r>
              <a:rPr lang="en" sz="1900" dirty="0"/>
              <a:t> script to add primary key and secondary key constraints. </a:t>
            </a: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EE07BE3B-4A79-D447-B6AC-B2408BE1752D}"/>
              </a:ext>
            </a:extLst>
          </p:cNvPr>
          <p:cNvPicPr>
            <a:picLocks noChangeAspect="1"/>
          </p:cNvPicPr>
          <p:nvPr/>
        </p:nvPicPr>
        <p:blipFill>
          <a:blip r:embed="rId5"/>
          <a:stretch>
            <a:fillRect/>
          </a:stretch>
        </p:blipFill>
        <p:spPr>
          <a:xfrm>
            <a:off x="417462" y="3184246"/>
            <a:ext cx="6937565" cy="5870856"/>
          </a:xfrm>
          <a:prstGeom prst="rect">
            <a:avLst/>
          </a:prstGeom>
        </p:spPr>
      </p:pic>
      <p:pic>
        <p:nvPicPr>
          <p:cNvPr id="4" name="Picture 3">
            <a:extLst>
              <a:ext uri="{FF2B5EF4-FFF2-40B4-BE49-F238E27FC236}">
                <a16:creationId xmlns:a16="http://schemas.microsoft.com/office/drawing/2014/main" id="{9A738AA4-0DDF-A046-BEB4-733F8D630348}"/>
              </a:ext>
            </a:extLst>
          </p:cNvPr>
          <p:cNvPicPr>
            <a:picLocks noChangeAspect="1"/>
          </p:cNvPicPr>
          <p:nvPr/>
        </p:nvPicPr>
        <p:blipFill>
          <a:blip r:embed="rId6"/>
          <a:stretch>
            <a:fillRect/>
          </a:stretch>
        </p:blipFill>
        <p:spPr>
          <a:xfrm>
            <a:off x="0" y="1749555"/>
            <a:ext cx="7772400" cy="802950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89" name="Google Shape;289;p68"/>
          <p:cNvSpPr txBox="1">
            <a:spLocks noGrp="1"/>
          </p:cNvSpPr>
          <p:nvPr>
            <p:ph type="body" idx="1"/>
          </p:nvPr>
        </p:nvSpPr>
        <p:spPr>
          <a:xfrm>
            <a:off x="264950" y="21568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lvl="0" indent="-349250">
              <a:spcBef>
                <a:spcPts val="1600"/>
              </a:spcBef>
              <a:buSzPts val="1900"/>
              <a:buFont typeface="Open Sans"/>
              <a:buChar char="●"/>
            </a:pPr>
            <a:r>
              <a:rPr lang="en-US" sz="1900" b="1" dirty="0">
                <a:latin typeface="Open Sans"/>
                <a:ea typeface="Open Sans"/>
                <a:cs typeface="Open Sans"/>
                <a:sym typeface="Open Sans"/>
              </a:rPr>
              <a:t>Query 1</a:t>
            </a:r>
            <a:r>
              <a:rPr lang="en" sz="1900" b="1" dirty="0">
                <a:latin typeface="Open Sans"/>
                <a:ea typeface="Open Sans"/>
                <a:cs typeface="Open Sans"/>
                <a:sym typeface="Open Sans"/>
              </a:rPr>
              <a:t>: Return a list of employees with Job Titles and Department Names</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nSpc>
                <a:spcPct val="170000"/>
              </a:lnSpc>
              <a:spcBef>
                <a:spcPts val="1600"/>
              </a:spcBef>
              <a:buClr>
                <a:schemeClr val="dk1"/>
              </a:buClr>
              <a:buSzPts val="1100"/>
              <a:buNone/>
            </a:pPr>
            <a:r>
              <a:rPr lang="en" sz="1200" dirty="0">
                <a:solidFill>
                  <a:srgbClr val="525C65"/>
                </a:solidFill>
                <a:highlight>
                  <a:schemeClr val="lt1"/>
                </a:highlight>
                <a:latin typeface="Open Sans"/>
                <a:ea typeface="Open Sans"/>
                <a:cs typeface="Open Sans"/>
                <a:sym typeface="Open Sans"/>
              </a:rPr>
              <a:t>     </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610DA137-EF2B-2346-89D3-D32B2AC81C0A}"/>
              </a:ext>
            </a:extLst>
          </p:cNvPr>
          <p:cNvPicPr>
            <a:picLocks noChangeAspect="1"/>
          </p:cNvPicPr>
          <p:nvPr/>
        </p:nvPicPr>
        <p:blipFill rotWithShape="1">
          <a:blip r:embed="rId3"/>
          <a:srcRect t="8676"/>
          <a:stretch/>
        </p:blipFill>
        <p:spPr>
          <a:xfrm>
            <a:off x="718717" y="3505201"/>
            <a:ext cx="6347040" cy="61150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96" name="Google Shape;296;p69"/>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Query 2: Insert Web Programmer as a new job title</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lnSpc>
                <a:spcPct val="170000"/>
              </a:lnSpc>
              <a:spcBef>
                <a:spcPts val="1600"/>
              </a:spcBef>
              <a:spcAft>
                <a:spcPts val="0"/>
              </a:spcAft>
              <a:buClr>
                <a:schemeClr val="dk1"/>
              </a:buClr>
              <a:buSzPts val="1100"/>
              <a:buFont typeface="Arial"/>
              <a:buNone/>
            </a:pPr>
            <a:r>
              <a:rPr lang="en" sz="1200" dirty="0">
                <a:solidFill>
                  <a:srgbClr val="525C65"/>
                </a:solidFill>
                <a:highlight>
                  <a:schemeClr val="lt1"/>
                </a:highlight>
                <a:latin typeface="Open Sans"/>
                <a:ea typeface="Open Sans"/>
                <a:cs typeface="Open Sans"/>
                <a:sym typeface="Open Sans"/>
              </a:rPr>
              <a:t>    </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1F21B169-9B1F-0340-8AC9-BDBDE4ACC0F0}"/>
              </a:ext>
            </a:extLst>
          </p:cNvPr>
          <p:cNvPicPr>
            <a:picLocks noChangeAspect="1"/>
          </p:cNvPicPr>
          <p:nvPr/>
        </p:nvPicPr>
        <p:blipFill rotWithShape="1">
          <a:blip r:embed="rId3"/>
          <a:srcRect l="43833" t="9276" b="3483"/>
          <a:stretch/>
        </p:blipFill>
        <p:spPr>
          <a:xfrm>
            <a:off x="1825197" y="3238500"/>
            <a:ext cx="4118403" cy="620690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7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03" name="Google Shape;303;p70"/>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Query 3: Correct the job title from web programmer to web developer</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5" name="Picture 4">
            <a:extLst>
              <a:ext uri="{FF2B5EF4-FFF2-40B4-BE49-F238E27FC236}">
                <a16:creationId xmlns:a16="http://schemas.microsoft.com/office/drawing/2014/main" id="{0AED29A6-58F9-054A-A55E-C4A7E3D08D91}"/>
              </a:ext>
            </a:extLst>
          </p:cNvPr>
          <p:cNvPicPr>
            <a:picLocks noChangeAspect="1"/>
          </p:cNvPicPr>
          <p:nvPr/>
        </p:nvPicPr>
        <p:blipFill rotWithShape="1">
          <a:blip r:embed="rId3"/>
          <a:srcRect l="49022" t="5181" b="2761"/>
          <a:stretch/>
        </p:blipFill>
        <p:spPr>
          <a:xfrm>
            <a:off x="2368429" y="3516630"/>
            <a:ext cx="3035632" cy="61568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0" name="Google Shape;310;p71"/>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Query 4: Delete the job title Web Developer from the database</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490A1220-6E42-714C-8429-0628183A67AE}"/>
              </a:ext>
            </a:extLst>
          </p:cNvPr>
          <p:cNvPicPr>
            <a:picLocks noChangeAspect="1"/>
          </p:cNvPicPr>
          <p:nvPr/>
        </p:nvPicPr>
        <p:blipFill rotWithShape="1">
          <a:blip r:embed="rId3"/>
          <a:srcRect l="46118" t="5758" b="5945"/>
          <a:stretch/>
        </p:blipFill>
        <p:spPr>
          <a:xfrm>
            <a:off x="1866900" y="3442080"/>
            <a:ext cx="4038600" cy="640786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7" name="Google Shape;317;p72"/>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Query 5: How many employees are in each department?</a:t>
            </a: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2B395A64-F822-E147-849E-7A6AB1B72C6E}"/>
              </a:ext>
            </a:extLst>
          </p:cNvPr>
          <p:cNvPicPr>
            <a:picLocks noChangeAspect="1"/>
          </p:cNvPicPr>
          <p:nvPr/>
        </p:nvPicPr>
        <p:blipFill rotWithShape="1">
          <a:blip r:embed="rId3"/>
          <a:srcRect l="30773" t="5901" r="274" b="14122"/>
          <a:stretch/>
        </p:blipFill>
        <p:spPr>
          <a:xfrm>
            <a:off x="685800" y="3524250"/>
            <a:ext cx="6403338" cy="609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Scenario</a:t>
            </a:r>
            <a:endParaRPr/>
          </a:p>
        </p:txBody>
      </p:sp>
      <p:sp>
        <p:nvSpPr>
          <p:cNvPr id="194" name="Google Shape;194;p53"/>
          <p:cNvSpPr txBox="1">
            <a:spLocks noGrp="1"/>
          </p:cNvSpPr>
          <p:nvPr>
            <p:ph type="body" idx="1"/>
          </p:nvPr>
        </p:nvSpPr>
        <p:spPr>
          <a:xfrm>
            <a:off x="264945" y="2253728"/>
            <a:ext cx="7242600" cy="6490221"/>
          </a:xfrm>
          <a:prstGeom prst="rect">
            <a:avLst/>
          </a:prstGeom>
        </p:spPr>
        <p:txBody>
          <a:bodyPr spcFirstLastPara="1" wrap="square" lIns="91425" tIns="91425" rIns="91425" bIns="91425" anchor="t" anchorCtr="0">
            <a:noAutofit/>
          </a:bodyPr>
          <a:lstStyle/>
          <a:p>
            <a:pPr marL="0" marR="241300" lvl="0" indent="0" algn="l" rtl="0">
              <a:lnSpc>
                <a:spcPct val="170000"/>
              </a:lnSpc>
              <a:spcBef>
                <a:spcPts val="0"/>
              </a:spcBef>
              <a:spcAft>
                <a:spcPts val="0"/>
              </a:spcAft>
              <a:buClr>
                <a:schemeClr val="dk1"/>
              </a:buClr>
              <a:buSzPts val="1100"/>
              <a:buFont typeface="Arial"/>
              <a:buNone/>
            </a:pPr>
            <a:r>
              <a:rPr lang="en" sz="1350" b="1" dirty="0">
                <a:solidFill>
                  <a:srgbClr val="2E3D49"/>
                </a:solidFill>
                <a:highlight>
                  <a:srgbClr val="FFFFFF"/>
                </a:highlight>
                <a:latin typeface="Open Sans"/>
                <a:ea typeface="Open Sans"/>
                <a:cs typeface="Open Sans"/>
                <a:sym typeface="Open Sans"/>
              </a:rPr>
              <a:t>  </a:t>
            </a:r>
            <a:r>
              <a:rPr lang="en" sz="1500" b="1" dirty="0">
                <a:solidFill>
                  <a:srgbClr val="2E3D49"/>
                </a:solidFill>
                <a:highlight>
                  <a:srgbClr val="FFFFFF"/>
                </a:highlight>
                <a:latin typeface="Open Sans"/>
                <a:ea typeface="Open Sans"/>
                <a:cs typeface="Open Sans"/>
                <a:sym typeface="Open Sans"/>
              </a:rPr>
              <a:t>   Business requirement</a:t>
            </a:r>
            <a:endParaRPr sz="1500" b="1" dirty="0">
              <a:solidFill>
                <a:srgbClr val="2E3D49"/>
              </a:solidFill>
              <a:highlight>
                <a:srgbClr val="FFFFFF"/>
              </a:highlight>
              <a:latin typeface="Open Sans"/>
              <a:ea typeface="Open Sans"/>
              <a:cs typeface="Open Sans"/>
              <a:sym typeface="Open Sans"/>
            </a:endParaRPr>
          </a:p>
          <a:p>
            <a:pPr marL="241300" marR="241300" lvl="0" indent="0">
              <a:lnSpc>
                <a:spcPct val="170000"/>
              </a:lnSpc>
              <a:spcBef>
                <a:spcPts val="400"/>
              </a:spcBef>
              <a:buClr>
                <a:schemeClr val="dk1"/>
              </a:buClr>
              <a:buSzPts val="1100"/>
              <a:buNone/>
            </a:pPr>
            <a:r>
              <a:rPr lang="en-US" sz="1300" dirty="0">
                <a:solidFill>
                  <a:srgbClr val="525C65"/>
                </a:solidFill>
                <a:latin typeface="Open Sans"/>
                <a:ea typeface="Open Sans"/>
                <a:cs typeface="Open Sans"/>
                <a:sym typeface="Open Sans"/>
              </a:rPr>
              <a:t>The video game company saw explosive growth with a sudden appearance onto the gaming scene with its new AI-powered video game console. As a result, they went from a small 10 person operation to 200 employees and 5 locations in under a year. HR was having trouble keeping up with the growth since they were still maintaining employee information in a spreadsheet. While that worked for ten employees, it became increasingly cumbersome to manage as the company expands. As such, the HR department requested a database capable of managing their employee information.</a:t>
            </a:r>
          </a:p>
          <a:p>
            <a:pPr marL="241300" marR="241300" lvl="0" indent="0">
              <a:lnSpc>
                <a:spcPct val="170000"/>
              </a:lnSpc>
              <a:spcBef>
                <a:spcPts val="400"/>
              </a:spcBef>
              <a:buClr>
                <a:schemeClr val="dk1"/>
              </a:buClr>
              <a:buSzPts val="1100"/>
              <a:buNone/>
            </a:pP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dirty="0">
                <a:solidFill>
                  <a:srgbClr val="2E3D49"/>
                </a:solidFill>
                <a:highlight>
                  <a:srgbClr val="FFFFFF"/>
                </a:highlight>
                <a:latin typeface="Open Sans"/>
                <a:ea typeface="Open Sans"/>
                <a:cs typeface="Open Sans"/>
                <a:sym typeface="Open Sans"/>
              </a:rPr>
              <a:t>Dataset</a:t>
            </a:r>
            <a:endParaRPr sz="1500" b="1" dirty="0">
              <a:solidFill>
                <a:srgbClr val="2E3D49"/>
              </a:solidFill>
              <a:highlight>
                <a:srgbClr val="FFFFFF"/>
              </a:highlight>
              <a:latin typeface="Open Sans"/>
              <a:ea typeface="Open Sans"/>
              <a:cs typeface="Open Sans"/>
              <a:sym typeface="Open Sans"/>
            </a:endParaRPr>
          </a:p>
          <a:p>
            <a:pPr marL="241300" marR="241300" lvl="0" indent="0">
              <a:lnSpc>
                <a:spcPct val="170000"/>
              </a:lnSpc>
              <a:buClr>
                <a:schemeClr val="dk1"/>
              </a:buClr>
              <a:buSzPts val="1100"/>
              <a:buNone/>
            </a:pPr>
            <a:r>
              <a:rPr lang="en-US" sz="1300" dirty="0">
                <a:solidFill>
                  <a:srgbClr val="525C65"/>
                </a:solidFill>
                <a:latin typeface="Open Sans"/>
                <a:ea typeface="Open Sans"/>
                <a:cs typeface="Open Sans"/>
                <a:sym typeface="Open Sans"/>
              </a:rPr>
              <a:t>The </a:t>
            </a:r>
            <a:r>
              <a:rPr lang="en-US" sz="1300" dirty="0">
                <a:solidFill>
                  <a:srgbClr val="525C65"/>
                </a:solidFill>
                <a:latin typeface="Open Sans"/>
                <a:ea typeface="Open Sans"/>
                <a:cs typeface="Open Sans"/>
                <a:sym typeface="Open Sans"/>
                <a:hlinkClick r:id="rId3"/>
              </a:rPr>
              <a:t>HR dataset</a:t>
            </a:r>
            <a:r>
              <a:rPr lang="en-US" sz="1300" dirty="0">
                <a:solidFill>
                  <a:srgbClr val="525C65"/>
                </a:solidFill>
                <a:latin typeface="Open Sans"/>
                <a:ea typeface="Open Sans"/>
                <a:cs typeface="Open Sans"/>
                <a:sym typeface="Open Sans"/>
              </a:rPr>
              <a:t> is an Excel workbook consisting of 206 records, with eleven columns. The data is in human-readable format and was not normalized at all. The data lists the names of employees, as well as information such as job title, department, manager's name, hire date, start date, end date, work location, and salary.</a:t>
            </a:r>
          </a:p>
          <a:p>
            <a:pPr marL="241300" marR="241300" lvl="0" indent="0">
              <a:lnSpc>
                <a:spcPct val="170000"/>
              </a:lnSpc>
              <a:buClr>
                <a:schemeClr val="dk1"/>
              </a:buClr>
              <a:buSzPts val="1100"/>
              <a:buNone/>
            </a:pPr>
            <a:endParaRPr sz="13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dirty="0">
                <a:solidFill>
                  <a:srgbClr val="2E3D49"/>
                </a:solidFill>
                <a:highlight>
                  <a:schemeClr val="lt1"/>
                </a:highlight>
                <a:latin typeface="Open Sans"/>
                <a:ea typeface="Open Sans"/>
                <a:cs typeface="Open Sans"/>
                <a:sym typeface="Open Sans"/>
              </a:rPr>
              <a:t>IT Department Best Practices</a:t>
            </a:r>
            <a:endParaRPr sz="1500" b="1" dirty="0">
              <a:solidFill>
                <a:srgbClr val="2E3D49"/>
              </a:solidFill>
              <a:highlight>
                <a:schemeClr val="lt1"/>
              </a:highlight>
              <a:latin typeface="Open Sans"/>
              <a:ea typeface="Open Sans"/>
              <a:cs typeface="Open Sans"/>
              <a:sym typeface="Open Sans"/>
            </a:endParaRPr>
          </a:p>
          <a:p>
            <a:pPr marL="241300" marR="241300" lvl="0" indent="0">
              <a:lnSpc>
                <a:spcPct val="170000"/>
              </a:lnSpc>
              <a:buClr>
                <a:schemeClr val="dk1"/>
              </a:buClr>
              <a:buSzPts val="1100"/>
              <a:buNone/>
            </a:pPr>
            <a:r>
              <a:rPr lang="en-US" sz="1300" dirty="0">
                <a:solidFill>
                  <a:srgbClr val="525C65"/>
                </a:solidFill>
                <a:latin typeface="Open Sans"/>
                <a:ea typeface="Open Sans"/>
                <a:cs typeface="Open Sans"/>
                <a:sym typeface="Open Sans"/>
              </a:rPr>
              <a:t>The IT Department has certain Best Practices policies for databases, as detailed in the </a:t>
            </a:r>
            <a:r>
              <a:rPr lang="en-US" sz="1300" dirty="0">
                <a:solidFill>
                  <a:srgbClr val="525C65"/>
                </a:solidFill>
                <a:latin typeface="Open Sans"/>
                <a:ea typeface="Open Sans"/>
                <a:cs typeface="Open Sans"/>
                <a:sym typeface="Open Sans"/>
                <a:hlinkClick r:id="rId4"/>
              </a:rPr>
              <a:t>Best Practices document</a:t>
            </a:r>
            <a:r>
              <a:rPr lang="en-US" sz="1300" dirty="0">
                <a:solidFill>
                  <a:srgbClr val="525C65"/>
                </a:solidFill>
                <a:latin typeface="Open Sans"/>
                <a:ea typeface="Open Sans"/>
                <a:cs typeface="Open Sans"/>
                <a:sym typeface="Open Sans"/>
              </a:rPr>
              <a:t>.</a:t>
            </a:r>
            <a:endParaRPr sz="2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24" name="Google Shape;324;p73"/>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Query 6: Returns current and past jobs (include employee name, job title, department, manager name, start and end date for position) for employee Toni </a:t>
            </a:r>
            <a:r>
              <a:rPr lang="en" sz="1900" b="1" dirty="0" err="1">
                <a:latin typeface="Open Sans"/>
                <a:ea typeface="Open Sans"/>
                <a:cs typeface="Open Sans"/>
                <a:sym typeface="Open Sans"/>
              </a:rPr>
              <a:t>Lembeck</a:t>
            </a:r>
            <a:r>
              <a:rPr lang="en" sz="1900" b="1" dirty="0">
                <a:latin typeface="Open Sans"/>
                <a:ea typeface="Open Sans"/>
                <a:cs typeface="Open Sans"/>
                <a:sym typeface="Open Sans"/>
              </a:rPr>
              <a:t>.</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0B4FC6BE-5AAB-D546-8A06-02C178CB6E5D}"/>
              </a:ext>
            </a:extLst>
          </p:cNvPr>
          <p:cNvPicPr>
            <a:picLocks noChangeAspect="1"/>
          </p:cNvPicPr>
          <p:nvPr/>
        </p:nvPicPr>
        <p:blipFill>
          <a:blip r:embed="rId3"/>
          <a:stretch>
            <a:fillRect/>
          </a:stretch>
        </p:blipFill>
        <p:spPr>
          <a:xfrm>
            <a:off x="561781" y="4182501"/>
            <a:ext cx="6648584" cy="514437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7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31" name="Google Shape;331;p7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Describe how to apply table security to restrict access to employee salaries using an SQL server.</a:t>
            </a:r>
            <a:endParaRPr sz="1900" b="1" dirty="0">
              <a:latin typeface="Open Sans"/>
              <a:ea typeface="Open Sans"/>
              <a:cs typeface="Open Sans"/>
              <a:sym typeface="Open Sans"/>
            </a:endParaRPr>
          </a:p>
          <a:p>
            <a:pPr lvl="0" indent="0">
              <a:spcBef>
                <a:spcPts val="1600"/>
              </a:spcBef>
              <a:buNone/>
            </a:pPr>
            <a:r>
              <a:rPr lang="en-US" sz="1900" dirty="0">
                <a:latin typeface="Open Sans"/>
                <a:ea typeface="Open Sans"/>
                <a:cs typeface="Open Sans"/>
                <a:sym typeface="Open Sans"/>
              </a:rPr>
              <a:t>Grant employees with a domain login read-only access to all tables in the HR Database and revoke access to the salary table for the employees who are not management or HR. </a:t>
            </a:r>
          </a:p>
          <a:p>
            <a:pPr lvl="0" indent="0">
              <a:spcBef>
                <a:spcPts val="1600"/>
              </a:spcBef>
              <a:buNone/>
            </a:pPr>
            <a:endParaRPr lang="en-US" sz="1900" dirty="0">
              <a:latin typeface="Open Sans"/>
              <a:ea typeface="Open Sans"/>
              <a:cs typeface="Open Sans"/>
              <a:sym typeface="Open Sans"/>
            </a:endParaRPr>
          </a:p>
          <a:p>
            <a:pPr lvl="0" indent="0">
              <a:spcBef>
                <a:spcPts val="1600"/>
              </a:spcBef>
              <a:buNone/>
            </a:pPr>
            <a:endParaRPr sz="1900"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2A7F9"/>
        </a:solidFill>
        <a:effectLst/>
      </p:bgPr>
    </p:bg>
    <p:spTree>
      <p:nvGrpSpPr>
        <p:cNvPr id="1" name="Shape 335"/>
        <p:cNvGrpSpPr/>
        <p:nvPr/>
      </p:nvGrpSpPr>
      <p:grpSpPr>
        <a:xfrm>
          <a:off x="0" y="0"/>
          <a:ext cx="0" cy="0"/>
          <a:chOff x="0" y="0"/>
          <a:chExt cx="0" cy="0"/>
        </a:xfrm>
      </p:grpSpPr>
      <p:sp>
        <p:nvSpPr>
          <p:cNvPr id="336" name="Google Shape;336;p7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Open Sans"/>
                <a:ea typeface="Open Sans"/>
                <a:cs typeface="Open Sans"/>
                <a:sym typeface="Open Sans"/>
              </a:rPr>
              <a:t>Step 4</a:t>
            </a:r>
            <a:endParaRPr sz="3000" b="1" dirty="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dirty="0">
                <a:solidFill>
                  <a:srgbClr val="FFFFFF"/>
                </a:solidFill>
                <a:latin typeface="Open Sans"/>
                <a:ea typeface="Open Sans"/>
                <a:cs typeface="Open Sans"/>
                <a:sym typeface="Open Sans"/>
              </a:rPr>
              <a:t>Additional Features</a:t>
            </a:r>
            <a:endParaRPr sz="3000" dirty="0">
              <a:solidFill>
                <a:srgbClr val="FFFFFF"/>
              </a:solidFill>
              <a:latin typeface="Open Sans"/>
              <a:ea typeface="Open Sans"/>
              <a:cs typeface="Open Sans"/>
              <a:sym typeface="Open Sans"/>
            </a:endParaRPr>
          </a:p>
        </p:txBody>
      </p:sp>
      <p:sp>
        <p:nvSpPr>
          <p:cNvPr id="337" name="Google Shape;337;p7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7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view that returns all employee attributes.</a:t>
            </a:r>
            <a:endParaRPr sz="1900" dirty="0"/>
          </a:p>
          <a:p>
            <a:pPr marL="457200" lvl="0" indent="0" algn="l" rtl="0">
              <a:spcBef>
                <a:spcPts val="1600"/>
              </a:spcBef>
              <a:spcAft>
                <a:spcPts val="1600"/>
              </a:spcAft>
              <a:buNone/>
            </a:pPr>
            <a:endParaRPr sz="1900" dirty="0"/>
          </a:p>
        </p:txBody>
      </p:sp>
      <p:sp>
        <p:nvSpPr>
          <p:cNvPr id="3" name="Title 2">
            <a:extLst>
              <a:ext uri="{FF2B5EF4-FFF2-40B4-BE49-F238E27FC236}">
                <a16:creationId xmlns:a16="http://schemas.microsoft.com/office/drawing/2014/main" id="{7CDD4878-4383-6843-AB12-F72A5C30BB39}"/>
              </a:ext>
            </a:extLst>
          </p:cNvPr>
          <p:cNvSpPr>
            <a:spLocks noGrp="1"/>
          </p:cNvSpPr>
          <p:nvPr>
            <p:ph type="title"/>
          </p:nvPr>
        </p:nvSpPr>
        <p:spPr/>
        <p:txBody>
          <a:bodyPr/>
          <a:lstStyle/>
          <a:p>
            <a:r>
              <a:rPr lang="en-US" dirty="0"/>
              <a:t>Additional Feature 1</a:t>
            </a:r>
          </a:p>
        </p:txBody>
      </p:sp>
      <p:pic>
        <p:nvPicPr>
          <p:cNvPr id="5" name="Picture 4">
            <a:extLst>
              <a:ext uri="{FF2B5EF4-FFF2-40B4-BE49-F238E27FC236}">
                <a16:creationId xmlns:a16="http://schemas.microsoft.com/office/drawing/2014/main" id="{C07B0C6E-A6D9-994F-B3D2-73F3DEA7CFFB}"/>
              </a:ext>
            </a:extLst>
          </p:cNvPr>
          <p:cNvPicPr>
            <a:picLocks noChangeAspect="1"/>
          </p:cNvPicPr>
          <p:nvPr/>
        </p:nvPicPr>
        <p:blipFill>
          <a:blip r:embed="rId3"/>
          <a:stretch>
            <a:fillRect/>
          </a:stretch>
        </p:blipFill>
        <p:spPr>
          <a:xfrm>
            <a:off x="359729" y="2984976"/>
            <a:ext cx="7053032" cy="360632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2A7F9"/>
        </a:solidFill>
        <a:effectLst/>
      </p:bgPr>
    </p:bg>
    <p:spTree>
      <p:nvGrpSpPr>
        <p:cNvPr id="1" name="Shape 365"/>
        <p:cNvGrpSpPr/>
        <p:nvPr/>
      </p:nvGrpSpPr>
      <p:grpSpPr>
        <a:xfrm>
          <a:off x="0" y="0"/>
          <a:ext cx="0" cy="0"/>
          <a:chOff x="0" y="0"/>
          <a:chExt cx="0" cy="0"/>
        </a:xfrm>
      </p:grpSpPr>
      <p:sp>
        <p:nvSpPr>
          <p:cNvPr id="366" name="Google Shape;366;p8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Appendix</a:t>
            </a:r>
            <a:endParaRPr sz="3000" b="1">
              <a:solidFill>
                <a:srgbClr val="FFFFFF"/>
              </a:solidFill>
              <a:latin typeface="Open Sans"/>
              <a:ea typeface="Open Sans"/>
              <a:cs typeface="Open Sans"/>
              <a:sym typeface="Open Sans"/>
            </a:endParaRPr>
          </a:p>
          <a:p>
            <a:pPr marL="0" lvl="0" indent="0" algn="l" rtl="0">
              <a:lnSpc>
                <a:spcPct val="150000"/>
              </a:lnSpc>
              <a:spcBef>
                <a:spcPts val="0"/>
              </a:spcBef>
              <a:spcAft>
                <a:spcPts val="0"/>
              </a:spcAft>
              <a:buClr>
                <a:schemeClr val="lt1"/>
              </a:buClr>
              <a:buFont typeface="Open Sans"/>
              <a:buNone/>
            </a:pPr>
            <a:endParaRPr sz="3000" b="1">
              <a:solidFill>
                <a:srgbClr val="FFFFFF"/>
              </a:solidFill>
              <a:latin typeface="Open Sans"/>
              <a:ea typeface="Open Sans"/>
              <a:cs typeface="Open Sans"/>
              <a:sym typeface="Open Sans"/>
            </a:endParaRPr>
          </a:p>
        </p:txBody>
      </p:sp>
      <p:sp>
        <p:nvSpPr>
          <p:cNvPr id="367" name="Google Shape;367;p8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2A7F9"/>
        </a:solidFill>
        <a:effectLst/>
      </p:bgPr>
    </p:bg>
    <p:spTree>
      <p:nvGrpSpPr>
        <p:cNvPr id="1" name="Shape 198"/>
        <p:cNvGrpSpPr/>
        <p:nvPr/>
      </p:nvGrpSpPr>
      <p:grpSpPr>
        <a:xfrm>
          <a:off x="0" y="0"/>
          <a:ext cx="0" cy="0"/>
          <a:chOff x="0" y="0"/>
          <a:chExt cx="0" cy="0"/>
        </a:xfrm>
      </p:grpSpPr>
      <p:sp>
        <p:nvSpPr>
          <p:cNvPr id="199" name="Google Shape;199;p54"/>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0" name="Google Shape;200;p5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1" name="Google Shape;201;p5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Open Sans"/>
                <a:ea typeface="Open Sans"/>
                <a:cs typeface="Open Sans"/>
                <a:sym typeface="Open Sans"/>
              </a:rPr>
              <a:t>Step 1</a:t>
            </a:r>
            <a:endParaRPr sz="3000" b="1" dirty="0">
              <a:solidFill>
                <a:srgbClr val="FFFFFF"/>
              </a:solidFill>
              <a:latin typeface="Open Sans"/>
              <a:ea typeface="Open Sans"/>
              <a:cs typeface="Open Sans"/>
              <a:sym typeface="Open Sans"/>
            </a:endParaRPr>
          </a:p>
          <a:p>
            <a:pPr lvl="0" algn="ctr">
              <a:lnSpc>
                <a:spcPct val="150000"/>
              </a:lnSpc>
              <a:buClr>
                <a:srgbClr val="FFFFFF"/>
              </a:buClr>
            </a:pPr>
            <a:r>
              <a:rPr lang="en-US" sz="3000" dirty="0">
                <a:solidFill>
                  <a:srgbClr val="FFFFFF"/>
                </a:solidFill>
                <a:latin typeface="Open Sans"/>
                <a:ea typeface="Open Sans"/>
                <a:cs typeface="Open Sans"/>
                <a:sym typeface="Open Sans"/>
              </a:rPr>
              <a:t>Business and Technical Requirement</a:t>
            </a:r>
            <a:endParaRPr sz="3000" dirty="0">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Database Request</a:t>
            </a:r>
            <a:endParaRPr dirty="0"/>
          </a:p>
        </p:txBody>
      </p:sp>
      <p:sp>
        <p:nvSpPr>
          <p:cNvPr id="207" name="Google Shape;207;p55"/>
          <p:cNvSpPr txBox="1">
            <a:spLocks noGrp="1"/>
          </p:cNvSpPr>
          <p:nvPr>
            <p:ph type="body" idx="1"/>
          </p:nvPr>
        </p:nvSpPr>
        <p:spPr>
          <a:xfrm>
            <a:off x="264950" y="2253724"/>
            <a:ext cx="7242600" cy="75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dk1"/>
              </a:solidFill>
              <a:highlight>
                <a:srgbClr val="DBE2E8"/>
              </a:highlight>
              <a:latin typeface="Open Sans"/>
              <a:ea typeface="Open Sans"/>
              <a:cs typeface="Open Sans"/>
              <a:sym typeface="Open Sans"/>
            </a:endParaRPr>
          </a:p>
          <a:p>
            <a:pPr marL="0" lvl="0" indent="0" algn="just">
              <a:buClr>
                <a:schemeClr val="dk1"/>
              </a:buClr>
              <a:buSzPts val="1100"/>
              <a:buNone/>
            </a:pPr>
            <a:r>
              <a:rPr lang="en-US" sz="1000" dirty="0">
                <a:solidFill>
                  <a:srgbClr val="525C65"/>
                </a:solidFill>
                <a:latin typeface="Open Sans"/>
                <a:ea typeface="Open Sans"/>
                <a:cs typeface="Open Sans"/>
                <a:sym typeface="Open Sans"/>
              </a:rPr>
              <a:t>Hi,</a:t>
            </a:r>
          </a:p>
          <a:p>
            <a:pPr marL="0" lvl="0" indent="0" algn="just">
              <a:buClr>
                <a:schemeClr val="dk1"/>
              </a:buClr>
              <a:buSzPts val="1100"/>
              <a:buNone/>
            </a:pPr>
            <a:endParaRPr lang="en-US" sz="1000" dirty="0">
              <a:solidFill>
                <a:srgbClr val="525C65"/>
              </a:solidFill>
              <a:latin typeface="Open Sans"/>
              <a:ea typeface="Open Sans"/>
              <a:cs typeface="Open Sans"/>
              <a:sym typeface="Open Sans"/>
            </a:endParaRPr>
          </a:p>
          <a:p>
            <a:pPr marL="0" lvl="0" indent="0" algn="just">
              <a:buClr>
                <a:schemeClr val="dk1"/>
              </a:buClr>
              <a:buSzPts val="1100"/>
              <a:buNone/>
            </a:pPr>
            <a:endParaRPr lang="en-US" sz="1000" dirty="0">
              <a:solidFill>
                <a:srgbClr val="525C65"/>
              </a:solidFill>
              <a:latin typeface="Open Sans"/>
              <a:ea typeface="Open Sans"/>
              <a:cs typeface="Open Sans"/>
              <a:sym typeface="Open Sans"/>
            </a:endParaRPr>
          </a:p>
          <a:p>
            <a:pPr marL="0" lvl="0" indent="0" algn="just">
              <a:buClr>
                <a:schemeClr val="dk1"/>
              </a:buClr>
              <a:buSzPts val="1100"/>
              <a:buNone/>
            </a:pPr>
            <a:r>
              <a:rPr lang="en-US" sz="1000" dirty="0">
                <a:solidFill>
                  <a:srgbClr val="525C65"/>
                </a:solidFill>
                <a:latin typeface="Open Sans"/>
                <a:ea typeface="Open Sans"/>
                <a:cs typeface="Open Sans"/>
                <a:sym typeface="Open Sans"/>
              </a:rPr>
              <a:t>As you may already know, we have recently experienced a lot of growth. Our AI powered video game console WOPR has been hugely successful and as a result, our company has grown from 10 employees to 200 in only 6 months (and we are projecting a 20% growth a year for the next 5 years). We have also grown from our Dallas, Texas office, to 4 other locations nationwide: New York City, NY, San Francisco, CA, Minneapolis, MN, and Nashville, TN.</a:t>
            </a:r>
          </a:p>
          <a:p>
            <a:pPr marL="0" lvl="0" indent="0" algn="just">
              <a:buClr>
                <a:schemeClr val="dk1"/>
              </a:buClr>
              <a:buSzPts val="1100"/>
              <a:buNone/>
            </a:pPr>
            <a:endParaRPr lang="en-US" sz="1000" dirty="0">
              <a:solidFill>
                <a:srgbClr val="525C65"/>
              </a:solidFill>
              <a:latin typeface="Open Sans"/>
              <a:ea typeface="Open Sans"/>
              <a:cs typeface="Open Sans"/>
              <a:sym typeface="Open Sans"/>
            </a:endParaRPr>
          </a:p>
          <a:p>
            <a:pPr marL="0" lvl="0" indent="0" algn="just">
              <a:buClr>
                <a:schemeClr val="dk1"/>
              </a:buClr>
              <a:buSzPts val="1100"/>
              <a:buNone/>
            </a:pPr>
            <a:r>
              <a:rPr lang="en-US" sz="1000" dirty="0">
                <a:solidFill>
                  <a:srgbClr val="525C65"/>
                </a:solidFill>
                <a:latin typeface="Open Sans"/>
                <a:ea typeface="Open Sans"/>
                <a:cs typeface="Open Sans"/>
                <a:sym typeface="Open Sans"/>
              </a:rPr>
              <a:t>While this growth is great, it is really starting to put a strain on our record keeping in HR. We currently maintain all employee information on a shared spreadsheet. When HR consisted of only myself, managing everyone on an Excel spreadsheet was simple, but now that it is a shared document I am having serious reservations about data integrity and data security. If the wrong person got their hands on the HR file, they would see the salaries of every employee in the company, all the way up to the president.</a:t>
            </a:r>
          </a:p>
          <a:p>
            <a:pPr marL="0" lvl="0" indent="0" algn="just">
              <a:buClr>
                <a:schemeClr val="dk1"/>
              </a:buClr>
              <a:buSzPts val="1100"/>
              <a:buNone/>
            </a:pPr>
            <a:endParaRPr lang="en-US" sz="1000" dirty="0">
              <a:solidFill>
                <a:srgbClr val="525C65"/>
              </a:solidFill>
              <a:latin typeface="Open Sans"/>
              <a:ea typeface="Open Sans"/>
              <a:cs typeface="Open Sans"/>
              <a:sym typeface="Open Sans"/>
            </a:endParaRPr>
          </a:p>
          <a:p>
            <a:pPr marL="0" lvl="0" indent="0" algn="just">
              <a:buClr>
                <a:schemeClr val="dk1"/>
              </a:buClr>
              <a:buSzPts val="1100"/>
              <a:buNone/>
            </a:pPr>
            <a:r>
              <a:rPr lang="en-US" sz="1000" dirty="0">
                <a:solidFill>
                  <a:srgbClr val="525C65"/>
                </a:solidFill>
                <a:latin typeface="Open Sans"/>
                <a:ea typeface="Open Sans"/>
                <a:cs typeface="Open Sans"/>
                <a:sym typeface="Open Sans"/>
              </a:rPr>
              <a:t>After speaking with the manager of IT, he suggested I put in a request to have my HR Excel file converted into a database. He suggested I reach out to you as I am told you have experience in designing and building databases. When you are building this, please keep in mind that I want any employee with a domain login to be have read only access the database. I just don't want them having access to salary information. That needs to be restricted to HR and management level employees only. Management and HR employees should also be the only ones with write access. By our current estimates, 90% of users will be read only.</a:t>
            </a:r>
          </a:p>
          <a:p>
            <a:pPr marL="0" lvl="0" indent="0" algn="just">
              <a:buClr>
                <a:schemeClr val="dk1"/>
              </a:buClr>
              <a:buSzPts val="1100"/>
              <a:buNone/>
            </a:pPr>
            <a:endParaRPr lang="en-US" sz="1000" dirty="0">
              <a:solidFill>
                <a:srgbClr val="525C65"/>
              </a:solidFill>
              <a:latin typeface="Open Sans"/>
              <a:ea typeface="Open Sans"/>
              <a:cs typeface="Open Sans"/>
              <a:sym typeface="Open Sans"/>
            </a:endParaRPr>
          </a:p>
          <a:p>
            <a:pPr marL="0" lvl="0" indent="0" algn="just">
              <a:buClr>
                <a:schemeClr val="dk1"/>
              </a:buClr>
              <a:buSzPts val="1100"/>
              <a:buNone/>
            </a:pPr>
            <a:r>
              <a:rPr lang="en-US" sz="1000" dirty="0">
                <a:solidFill>
                  <a:srgbClr val="525C65"/>
                </a:solidFill>
                <a:latin typeface="Open Sans"/>
                <a:ea typeface="Open Sans"/>
                <a:cs typeface="Open Sans"/>
                <a:sym typeface="Open Sans"/>
              </a:rPr>
              <a:t>I also want to make sure you know that am looking to turn my spreadsheet into a live database, one I can input and edit information into. I am not really concerned with reporting capabilities at the moment. Since we are working with employee data we are required by federal regulations to maintain this data for at least 7 years; additionally, since this is considered business critical data, we need to make sure it gets backed up properly.</a:t>
            </a:r>
          </a:p>
          <a:p>
            <a:pPr marL="0" lvl="0" indent="0" algn="just">
              <a:buClr>
                <a:schemeClr val="dk1"/>
              </a:buClr>
              <a:buSzPts val="1100"/>
              <a:buNone/>
            </a:pPr>
            <a:endParaRPr lang="en-US" sz="1000" dirty="0">
              <a:solidFill>
                <a:srgbClr val="525C65"/>
              </a:solidFill>
              <a:latin typeface="Open Sans"/>
              <a:ea typeface="Open Sans"/>
              <a:cs typeface="Open Sans"/>
              <a:sym typeface="Open Sans"/>
            </a:endParaRPr>
          </a:p>
          <a:p>
            <a:pPr marL="0" lvl="0" indent="0" algn="just">
              <a:buClr>
                <a:schemeClr val="dk1"/>
              </a:buClr>
              <a:buSzPts val="1100"/>
              <a:buNone/>
            </a:pPr>
            <a:r>
              <a:rPr lang="en-US" sz="1000" dirty="0">
                <a:solidFill>
                  <a:srgbClr val="525C65"/>
                </a:solidFill>
                <a:latin typeface="Open Sans"/>
                <a:ea typeface="Open Sans"/>
                <a:cs typeface="Open Sans"/>
                <a:sym typeface="Open Sans"/>
              </a:rPr>
              <a:t>As a final consideration. We would like to be able to connect with the payroll department's system in the future. They maintain employee attendance and paid time off information. It would be nice if the two systems could interface in the future</a:t>
            </a:r>
          </a:p>
          <a:p>
            <a:pPr marL="0" lvl="0" indent="0" algn="just">
              <a:buClr>
                <a:schemeClr val="dk1"/>
              </a:buClr>
              <a:buSzPts val="1100"/>
              <a:buNone/>
            </a:pPr>
            <a:endParaRPr lang="en-US" sz="1000" dirty="0">
              <a:solidFill>
                <a:srgbClr val="525C65"/>
              </a:solidFill>
              <a:latin typeface="Open Sans"/>
              <a:ea typeface="Open Sans"/>
              <a:cs typeface="Open Sans"/>
              <a:sym typeface="Open Sans"/>
            </a:endParaRPr>
          </a:p>
          <a:p>
            <a:pPr marL="0" lvl="0" indent="0" algn="just">
              <a:buClr>
                <a:schemeClr val="dk1"/>
              </a:buClr>
              <a:buSzPts val="1100"/>
              <a:buNone/>
            </a:pPr>
            <a:r>
              <a:rPr lang="en-US" sz="1000" dirty="0">
                <a:solidFill>
                  <a:srgbClr val="525C65"/>
                </a:solidFill>
                <a:latin typeface="Open Sans"/>
                <a:ea typeface="Open Sans"/>
                <a:cs typeface="Open Sans"/>
                <a:sym typeface="Open Sans"/>
              </a:rPr>
              <a:t>I am looking forward to working with you and seeing what kind of database you design for us.</a:t>
            </a:r>
          </a:p>
          <a:p>
            <a:pPr marL="0" lvl="0" indent="0" algn="just">
              <a:buClr>
                <a:schemeClr val="dk1"/>
              </a:buClr>
              <a:buSzPts val="1100"/>
              <a:buNone/>
            </a:pPr>
            <a:endParaRPr lang="en-US" sz="1000" dirty="0">
              <a:solidFill>
                <a:srgbClr val="525C65"/>
              </a:solidFill>
              <a:latin typeface="Open Sans"/>
              <a:ea typeface="Open Sans"/>
              <a:cs typeface="Open Sans"/>
              <a:sym typeface="Open Sans"/>
            </a:endParaRPr>
          </a:p>
          <a:p>
            <a:pPr marL="0" lvl="0" indent="0" algn="just">
              <a:buClr>
                <a:schemeClr val="dk1"/>
              </a:buClr>
              <a:buSzPts val="1100"/>
              <a:buNone/>
            </a:pPr>
            <a:r>
              <a:rPr lang="en-US" sz="1000" dirty="0">
                <a:solidFill>
                  <a:srgbClr val="525C65"/>
                </a:solidFill>
                <a:latin typeface="Open Sans"/>
                <a:ea typeface="Open Sans"/>
                <a:cs typeface="Open Sans"/>
                <a:sym typeface="Open Sans"/>
              </a:rPr>
              <a:t>Thanks,</a:t>
            </a:r>
          </a:p>
          <a:p>
            <a:pPr marL="0" lvl="0" indent="0" algn="just">
              <a:buClr>
                <a:schemeClr val="dk1"/>
              </a:buClr>
              <a:buSzPts val="1100"/>
              <a:buNone/>
            </a:pPr>
            <a:r>
              <a:rPr lang="en-US" sz="1000" dirty="0">
                <a:solidFill>
                  <a:srgbClr val="525C65"/>
                </a:solidFill>
                <a:latin typeface="Open Sans"/>
                <a:ea typeface="Open Sans"/>
                <a:cs typeface="Open Sans"/>
                <a:sym typeface="Open Sans"/>
              </a:rPr>
              <a:t>Head of HR</a:t>
            </a:r>
          </a:p>
          <a:p>
            <a:pPr marL="0" lvl="0" indent="0" algn="just">
              <a:buClr>
                <a:schemeClr val="dk1"/>
              </a:buClr>
              <a:buSzPts val="1100"/>
              <a:buNone/>
            </a:pPr>
            <a:endParaRPr lang="en-US" sz="1000" dirty="0">
              <a:solidFill>
                <a:srgbClr val="525C65"/>
              </a:solidFill>
              <a:latin typeface="Open Sans"/>
              <a:ea typeface="Open Sans"/>
              <a:cs typeface="Open Sans"/>
              <a:sym typeface="Open Sans"/>
            </a:endParaRPr>
          </a:p>
          <a:p>
            <a:pPr marL="0" lvl="0" indent="0" algn="just">
              <a:buClr>
                <a:schemeClr val="dk1"/>
              </a:buClr>
              <a:buSzPts val="1100"/>
              <a:buNone/>
            </a:pPr>
            <a:endParaRPr lang="en-US" sz="1000" dirty="0">
              <a:solidFill>
                <a:srgbClr val="525C65"/>
              </a:solidFill>
              <a:latin typeface="Open Sans"/>
              <a:ea typeface="Open Sans"/>
              <a:cs typeface="Open Sans"/>
              <a:sym typeface="Open Sans"/>
            </a:endParaRPr>
          </a:p>
          <a:p>
            <a:pPr marL="0" lvl="0" indent="0">
              <a:buClr>
                <a:schemeClr val="dk1"/>
              </a:buClr>
              <a:buSzPts val="1100"/>
              <a:buNone/>
            </a:pPr>
            <a:endParaRPr lang="en-US" sz="1000" dirty="0">
              <a:solidFill>
                <a:srgbClr val="525C65"/>
              </a:solidFill>
              <a:latin typeface="Open Sans"/>
              <a:ea typeface="Open Sans"/>
              <a:cs typeface="Open Sans"/>
              <a:sym typeface="Open Sans"/>
            </a:endParaRPr>
          </a:p>
          <a:p>
            <a:pPr marL="0" lvl="0" indent="0" algn="l" rtl="0">
              <a:lnSpc>
                <a:spcPct val="170000"/>
              </a:lnSpc>
              <a:spcBef>
                <a:spcPts val="0"/>
              </a:spcBef>
              <a:spcAft>
                <a:spcPts val="0"/>
              </a:spcAft>
              <a:buClr>
                <a:schemeClr val="dk1"/>
              </a:buClr>
              <a:buSzPts val="1100"/>
              <a:buFont typeface="Arial"/>
              <a:buNone/>
            </a:pPr>
            <a:endParaRPr sz="1000" dirty="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Business Requirement</a:t>
            </a:r>
            <a:endParaRPr dirty="0"/>
          </a:p>
        </p:txBody>
      </p:sp>
      <p:sp>
        <p:nvSpPr>
          <p:cNvPr id="213" name="Google Shape;213;p56"/>
          <p:cNvSpPr txBox="1">
            <a:spLocks noGrp="1"/>
          </p:cNvSpPr>
          <p:nvPr>
            <p:ph type="body" idx="1"/>
          </p:nvPr>
        </p:nvSpPr>
        <p:spPr>
          <a:xfrm>
            <a:off x="264950" y="2253724"/>
            <a:ext cx="7242600" cy="7731900"/>
          </a:xfrm>
          <a:prstGeom prst="rect">
            <a:avLst/>
          </a:prstGeom>
        </p:spPr>
        <p:txBody>
          <a:bodyPr spcFirstLastPara="1" wrap="square" lIns="91425" tIns="91425" rIns="91425" bIns="91425" numCol="1" anchor="t" anchorCtr="0">
            <a:noAutofit/>
          </a:bodyPr>
          <a:lstStyle/>
          <a:p>
            <a:pPr marL="457200" lvl="0" indent="-349250" algn="l" rtl="0">
              <a:lnSpc>
                <a:spcPct val="100000"/>
              </a:lnSpc>
              <a:spcBef>
                <a:spcPts val="0"/>
              </a:spcBef>
              <a:spcAft>
                <a:spcPts val="0"/>
              </a:spcAft>
              <a:buSzPts val="1900"/>
              <a:buFont typeface="Open Sans"/>
              <a:buChar char="●"/>
            </a:pPr>
            <a:r>
              <a:rPr lang="en" sz="1700" b="1" dirty="0">
                <a:latin typeface="Open Sans"/>
                <a:ea typeface="Open Sans"/>
                <a:cs typeface="Open Sans"/>
                <a:sym typeface="Open Sans"/>
              </a:rPr>
              <a:t>Purpose of the new database:</a:t>
            </a:r>
            <a:endParaRPr sz="1700" b="1" dirty="0">
              <a:latin typeface="Open Sans"/>
              <a:ea typeface="Open Sans"/>
              <a:cs typeface="Open Sans"/>
              <a:sym typeface="Open Sans"/>
            </a:endParaRPr>
          </a:p>
          <a:p>
            <a:pPr lvl="0" indent="0">
              <a:lnSpc>
                <a:spcPct val="100000"/>
              </a:lnSpc>
              <a:spcBef>
                <a:spcPts val="1600"/>
              </a:spcBef>
              <a:buClr>
                <a:schemeClr val="dk1"/>
              </a:buClr>
              <a:buSzPts val="1100"/>
              <a:buNone/>
            </a:pPr>
            <a:r>
              <a:rPr lang="en-US" sz="1700" dirty="0"/>
              <a:t>HR department </a:t>
            </a:r>
            <a:r>
              <a:rPr lang="en" sz="1700" dirty="0"/>
              <a:t>wants to keep up with the growth of the company and ensure data integrity and security of the employee records. </a:t>
            </a:r>
            <a:endParaRPr sz="1700" dirty="0"/>
          </a:p>
          <a:p>
            <a:pPr marL="457200" lvl="0" indent="-349250" algn="l" rtl="0">
              <a:lnSpc>
                <a:spcPct val="100000"/>
              </a:lnSpc>
              <a:spcBef>
                <a:spcPts val="1200"/>
              </a:spcBef>
              <a:spcAft>
                <a:spcPts val="0"/>
              </a:spcAft>
              <a:buSzPts val="1900"/>
              <a:buFont typeface="Open Sans"/>
              <a:buChar char="●"/>
            </a:pPr>
            <a:r>
              <a:rPr lang="en" sz="1700" b="1" dirty="0">
                <a:latin typeface="Open Sans"/>
                <a:ea typeface="Open Sans"/>
                <a:cs typeface="Open Sans"/>
                <a:sym typeface="Open Sans"/>
              </a:rPr>
              <a:t>Describe current data management solution:</a:t>
            </a:r>
            <a:endParaRPr sz="1700" b="1" dirty="0">
              <a:solidFill>
                <a:srgbClr val="000000"/>
              </a:solidFill>
              <a:latin typeface="Arial"/>
              <a:ea typeface="Arial"/>
              <a:cs typeface="Arial"/>
              <a:sym typeface="Arial"/>
            </a:endParaRPr>
          </a:p>
          <a:p>
            <a:pPr lvl="0" indent="0">
              <a:lnSpc>
                <a:spcPct val="100000"/>
              </a:lnSpc>
              <a:spcBef>
                <a:spcPts val="1200"/>
              </a:spcBef>
              <a:buNone/>
            </a:pPr>
            <a:r>
              <a:rPr lang="en-US" sz="1700" dirty="0"/>
              <a:t>Currently, all employee records are maintained on a shared Excel spreadsheet.</a:t>
            </a:r>
            <a:endParaRPr sz="1700" dirty="0">
              <a:solidFill>
                <a:srgbClr val="000000"/>
              </a:solidFill>
              <a:latin typeface="Arial"/>
              <a:ea typeface="Arial"/>
              <a:cs typeface="Arial"/>
              <a:sym typeface="Arial"/>
            </a:endParaRPr>
          </a:p>
          <a:p>
            <a:pPr marL="457200" lvl="0" indent="-349250" algn="l" rtl="0">
              <a:lnSpc>
                <a:spcPct val="100000"/>
              </a:lnSpc>
              <a:spcBef>
                <a:spcPts val="1200"/>
              </a:spcBef>
              <a:spcAft>
                <a:spcPts val="0"/>
              </a:spcAft>
              <a:buSzPts val="1900"/>
              <a:buFont typeface="Open Sans"/>
              <a:buChar char="●"/>
            </a:pPr>
            <a:r>
              <a:rPr lang="en" sz="1700" b="1" dirty="0">
                <a:latin typeface="Open Sans"/>
                <a:ea typeface="Open Sans"/>
                <a:cs typeface="Open Sans"/>
                <a:sym typeface="Open Sans"/>
              </a:rPr>
              <a:t>Describe current data available:</a:t>
            </a:r>
            <a:endParaRPr sz="1700" b="1" dirty="0">
              <a:latin typeface="Open Sans"/>
              <a:ea typeface="Open Sans"/>
              <a:cs typeface="Open Sans"/>
              <a:sym typeface="Open Sans"/>
            </a:endParaRPr>
          </a:p>
          <a:p>
            <a:pPr marL="457200" lvl="1" indent="0">
              <a:lnSpc>
                <a:spcPct val="100000"/>
              </a:lnSpc>
              <a:buNone/>
            </a:pPr>
            <a:r>
              <a:rPr lang="en-US" sz="1700" dirty="0"/>
              <a:t>The current data consists of 206 records, with eleven columns, including the names of employees, job title, department, manager's name, hire date, start date, end date, work location, and salary.</a:t>
            </a:r>
            <a:endParaRPr sz="1700" dirty="0"/>
          </a:p>
          <a:p>
            <a:pPr marL="457200" lvl="0" indent="-349250" algn="l" rtl="0">
              <a:lnSpc>
                <a:spcPct val="100000"/>
              </a:lnSpc>
              <a:spcBef>
                <a:spcPts val="1600"/>
              </a:spcBef>
              <a:spcAft>
                <a:spcPts val="0"/>
              </a:spcAft>
              <a:buSzPts val="1900"/>
              <a:buFont typeface="Open Sans"/>
              <a:buChar char="●"/>
            </a:pPr>
            <a:r>
              <a:rPr lang="en" sz="1700" b="1" dirty="0">
                <a:latin typeface="Open Sans"/>
                <a:ea typeface="Open Sans"/>
                <a:cs typeface="Open Sans"/>
                <a:sym typeface="Open Sans"/>
              </a:rPr>
              <a:t>Who will own/manage data</a:t>
            </a:r>
            <a:endParaRPr sz="17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HR </a:t>
            </a:r>
            <a:r>
              <a:rPr lang="en-US" sz="1700" dirty="0"/>
              <a:t>department</a:t>
            </a:r>
            <a:r>
              <a:rPr lang="en" sz="1700" dirty="0"/>
              <a:t> will own and maintain the data. </a:t>
            </a:r>
          </a:p>
          <a:p>
            <a:pPr indent="-349250">
              <a:lnSpc>
                <a:spcPct val="100000"/>
              </a:lnSpc>
              <a:spcBef>
                <a:spcPts val="1600"/>
              </a:spcBef>
              <a:buSzPts val="1900"/>
              <a:buFont typeface="Open Sans"/>
              <a:buChar char="●"/>
            </a:pPr>
            <a:r>
              <a:rPr lang="en-US" sz="1700" b="1" dirty="0">
                <a:latin typeface="Open Sans"/>
                <a:ea typeface="Open Sans"/>
                <a:cs typeface="Open Sans"/>
                <a:sym typeface="Open Sans"/>
              </a:rPr>
              <a:t>Who will have access to database</a:t>
            </a:r>
          </a:p>
          <a:p>
            <a:pPr lvl="0" indent="0">
              <a:lnSpc>
                <a:spcPct val="100000"/>
              </a:lnSpc>
              <a:spcBef>
                <a:spcPts val="1600"/>
              </a:spcBef>
              <a:buNone/>
            </a:pPr>
            <a:r>
              <a:rPr lang="en-US" sz="1700" dirty="0"/>
              <a:t>Any employee with a domain login has read only access to the database except for the salary table. Management and HR employees also have write access.</a:t>
            </a:r>
          </a:p>
          <a:p>
            <a:pPr lvl="0" indent="-349250">
              <a:lnSpc>
                <a:spcPct val="100000"/>
              </a:lnSpc>
              <a:spcBef>
                <a:spcPts val="1600"/>
              </a:spcBef>
              <a:buSzPts val="1900"/>
              <a:buFont typeface="Open Sans"/>
              <a:buChar char="●"/>
            </a:pPr>
            <a:r>
              <a:rPr lang="en-US" sz="1700" b="1" dirty="0">
                <a:latin typeface="Open Sans"/>
                <a:ea typeface="Open Sans"/>
                <a:cs typeface="Open Sans"/>
                <a:sym typeface="Open Sans"/>
              </a:rPr>
              <a:t>Is any of the data sensitive/restricted</a:t>
            </a:r>
          </a:p>
          <a:p>
            <a:pPr lvl="0" indent="0">
              <a:lnSpc>
                <a:spcPct val="100000"/>
              </a:lnSpc>
              <a:spcBef>
                <a:spcPts val="1600"/>
              </a:spcBef>
              <a:buNone/>
            </a:pPr>
            <a:r>
              <a:rPr lang="en-US" sz="1700" dirty="0"/>
              <a:t>Salary information is restricted to management and HR employees. </a:t>
            </a:r>
          </a:p>
          <a:p>
            <a:pPr marL="457200" lvl="0" indent="0" algn="l" rtl="0">
              <a:lnSpc>
                <a:spcPct val="100000"/>
              </a:lnSpc>
              <a:spcBef>
                <a:spcPts val="1600"/>
              </a:spcBef>
              <a:spcAft>
                <a:spcPts val="0"/>
              </a:spcAft>
              <a:buNone/>
            </a:pPr>
            <a:endParaRPr lang="en" sz="1600" dirty="0"/>
          </a:p>
          <a:p>
            <a:pPr marL="457200" lvl="0" indent="0" algn="l" rtl="0">
              <a:lnSpc>
                <a:spcPct val="100000"/>
              </a:lnSpc>
              <a:spcBef>
                <a:spcPts val="1600"/>
              </a:spcBef>
              <a:spcAft>
                <a:spcPts val="0"/>
              </a:spcAft>
              <a:buNone/>
            </a:pPr>
            <a:endParaRPr lang="en" sz="1600" dirty="0"/>
          </a:p>
          <a:p>
            <a:pPr marL="457200" lvl="0" indent="0" algn="l" rtl="0">
              <a:lnSpc>
                <a:spcPct val="100000"/>
              </a:lnSpc>
              <a:spcBef>
                <a:spcPts val="1600"/>
              </a:spcBef>
              <a:spcAft>
                <a:spcPts val="0"/>
              </a:spcAft>
              <a:buNone/>
            </a:pPr>
            <a:endParaRPr lang="en" sz="1600" dirty="0"/>
          </a:p>
          <a:p>
            <a:pPr marL="457200" lvl="0" indent="0" algn="l" rtl="0">
              <a:lnSpc>
                <a:spcPct val="100000"/>
              </a:lnSpc>
              <a:spcBef>
                <a:spcPts val="1600"/>
              </a:spcBef>
              <a:spcAft>
                <a:spcPts val="0"/>
              </a:spcAft>
              <a:buNone/>
            </a:pPr>
            <a:endParaRPr lang="en" sz="1600" dirty="0"/>
          </a:p>
          <a:p>
            <a:pPr marL="457200" lvl="0" indent="0" algn="l" rtl="0">
              <a:lnSpc>
                <a:spcPct val="100000"/>
              </a:lnSpc>
              <a:spcBef>
                <a:spcPts val="1600"/>
              </a:spcBef>
              <a:spcAft>
                <a:spcPts val="0"/>
              </a:spcAft>
              <a:buNone/>
            </a:pPr>
            <a:endParaRPr sz="1600" dirty="0"/>
          </a:p>
          <a:p>
            <a:pPr marL="457200" lvl="0" indent="0" algn="l" rtl="0">
              <a:lnSpc>
                <a:spcPct val="100000"/>
              </a:lnSpc>
              <a:spcBef>
                <a:spcPts val="0"/>
              </a:spcBef>
              <a:spcAft>
                <a:spcPts val="0"/>
              </a:spcAft>
              <a:buNone/>
            </a:pPr>
            <a:endParaRPr sz="1600" dirty="0"/>
          </a:p>
          <a:p>
            <a:pPr marL="457200" lvl="0" indent="0" algn="l" rtl="0">
              <a:spcBef>
                <a:spcPts val="0"/>
              </a:spcBef>
              <a:spcAft>
                <a:spcPts val="0"/>
              </a:spcAft>
              <a:buClr>
                <a:schemeClr val="dk1"/>
              </a:buClr>
              <a:buSzPts val="1100"/>
              <a:buFont typeface="Arial"/>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Business Requirement</a:t>
            </a:r>
            <a:endParaRPr dirty="0"/>
          </a:p>
        </p:txBody>
      </p:sp>
      <p:sp>
        <p:nvSpPr>
          <p:cNvPr id="219" name="Google Shape;219;p5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indent="-349250">
              <a:spcBef>
                <a:spcPts val="1600"/>
              </a:spcBef>
              <a:buSzPts val="1900"/>
              <a:buFont typeface="Open Sans"/>
              <a:buChar char="●"/>
            </a:pPr>
            <a:r>
              <a:rPr lang="en" sz="1700" b="1" dirty="0">
                <a:latin typeface="Open Sans"/>
                <a:ea typeface="Open Sans"/>
                <a:cs typeface="Open Sans"/>
                <a:sym typeface="Open Sans"/>
              </a:rPr>
              <a:t>Estimated size of database</a:t>
            </a:r>
            <a:endParaRPr sz="17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700" dirty="0"/>
              <a:t>About 200 rows. </a:t>
            </a:r>
            <a:endParaRPr sz="1700" dirty="0"/>
          </a:p>
          <a:p>
            <a:pPr marL="457200" lvl="0" indent="-349250" algn="l" rtl="0">
              <a:spcBef>
                <a:spcPts val="1600"/>
              </a:spcBef>
              <a:spcAft>
                <a:spcPts val="0"/>
              </a:spcAft>
              <a:buSzPts val="1900"/>
              <a:buFont typeface="Open Sans"/>
              <a:buChar char="●"/>
            </a:pPr>
            <a:r>
              <a:rPr lang="en" sz="1700" b="1" dirty="0">
                <a:latin typeface="Open Sans"/>
                <a:ea typeface="Open Sans"/>
                <a:cs typeface="Open Sans"/>
                <a:sym typeface="Open Sans"/>
              </a:rPr>
              <a:t>Estimated annual growth</a:t>
            </a:r>
            <a:endParaRPr sz="1700" b="1" dirty="0">
              <a:latin typeface="Open Sans"/>
              <a:ea typeface="Open Sans"/>
              <a:cs typeface="Open Sans"/>
              <a:sym typeface="Open Sans"/>
            </a:endParaRPr>
          </a:p>
          <a:p>
            <a:pPr lvl="0" indent="0">
              <a:lnSpc>
                <a:spcPct val="100000"/>
              </a:lnSpc>
              <a:spcBef>
                <a:spcPts val="1600"/>
              </a:spcBef>
              <a:buNone/>
            </a:pPr>
            <a:r>
              <a:rPr lang="en-US" sz="1700" dirty="0"/>
              <a:t>For the next five years, HR projected a 20% annual growth. There are about 200 employees now. The projected growth will lead to the size of 500 employees at the end of year five. </a:t>
            </a:r>
            <a:endParaRPr lang="en-US" sz="1700" b="1" dirty="0">
              <a:latin typeface="Open Sans"/>
              <a:ea typeface="Open Sans"/>
              <a:cs typeface="Open Sans"/>
              <a:sym typeface="Open Sans"/>
            </a:endParaRPr>
          </a:p>
          <a:p>
            <a:pPr lvl="0" indent="-349250">
              <a:spcBef>
                <a:spcPts val="1600"/>
              </a:spcBef>
              <a:buSzPts val="1900"/>
              <a:buFont typeface="Open Sans"/>
              <a:buChar char="●"/>
            </a:pPr>
            <a:r>
              <a:rPr lang="en-US" sz="1700" b="1" dirty="0">
                <a:latin typeface="Open Sans"/>
                <a:ea typeface="Open Sans"/>
                <a:cs typeface="Open Sans"/>
                <a:sym typeface="Open Sans"/>
              </a:rPr>
              <a:t>Additional data requests:</a:t>
            </a:r>
          </a:p>
          <a:p>
            <a:pPr lvl="0" indent="0">
              <a:lnSpc>
                <a:spcPct val="100000"/>
              </a:lnSpc>
              <a:spcBef>
                <a:spcPts val="1600"/>
              </a:spcBef>
              <a:buNone/>
            </a:pPr>
            <a:r>
              <a:rPr lang="en-US" sz="1700" dirty="0"/>
              <a:t>There is a request to connect the HR database with the payroll database that maintains employee attendance and paid time off information. </a:t>
            </a:r>
          </a:p>
          <a:p>
            <a:pPr lvl="0" indent="0">
              <a:lnSpc>
                <a:spcPct val="100000"/>
              </a:lnSpc>
              <a:spcBef>
                <a:spcPts val="1600"/>
              </a:spcBef>
              <a:buNone/>
            </a:pPr>
            <a:endParaRPr sz="1700" dirty="0"/>
          </a:p>
          <a:p>
            <a:pPr marL="457200" lvl="0" indent="0" algn="l" rtl="0">
              <a:lnSpc>
                <a:spcPct val="100000"/>
              </a:lnSpc>
              <a:spcBef>
                <a:spcPts val="0"/>
              </a:spcBef>
              <a:spcAft>
                <a:spcPts val="0"/>
              </a:spcAft>
              <a:buNone/>
            </a:pPr>
            <a:endParaRPr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Technical Requirement</a:t>
            </a:r>
            <a:endParaRPr dirty="0"/>
          </a:p>
        </p:txBody>
      </p:sp>
      <p:sp>
        <p:nvSpPr>
          <p:cNvPr id="225" name="Google Shape;225;p5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700" b="1" dirty="0">
                <a:latin typeface="Open Sans"/>
                <a:ea typeface="Open Sans"/>
                <a:cs typeface="Open Sans"/>
                <a:sym typeface="Open Sans"/>
              </a:rPr>
              <a:t>Justification for the new database</a:t>
            </a:r>
            <a:endParaRPr sz="17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700" dirty="0"/>
              <a:t>The shared spreadsheet is not sufficient to keep up with the growth of the company. It also imposes data integrity and data security risks to the company. The new database will alleviate the strain of record keeping and improve the data integrity and data security.  </a:t>
            </a:r>
            <a:endParaRPr sz="1700" dirty="0"/>
          </a:p>
          <a:p>
            <a:pPr marL="457200" lvl="0" indent="-349250" algn="l" rtl="0">
              <a:spcBef>
                <a:spcPts val="1600"/>
              </a:spcBef>
              <a:spcAft>
                <a:spcPts val="0"/>
              </a:spcAft>
              <a:buSzPts val="1900"/>
              <a:buFont typeface="Open Sans"/>
              <a:buChar char="●"/>
            </a:pPr>
            <a:r>
              <a:rPr lang="en" sz="1700" b="1" dirty="0">
                <a:latin typeface="Open Sans"/>
                <a:ea typeface="Open Sans"/>
                <a:cs typeface="Open Sans"/>
                <a:sym typeface="Open Sans"/>
              </a:rPr>
              <a:t>Database objects</a:t>
            </a:r>
            <a:endParaRPr sz="1700" b="1" dirty="0">
              <a:latin typeface="Open Sans"/>
              <a:ea typeface="Open Sans"/>
              <a:cs typeface="Open Sans"/>
              <a:sym typeface="Open Sans"/>
            </a:endParaRPr>
          </a:p>
          <a:p>
            <a:pPr marL="457200" lvl="0" indent="0" algn="l" rtl="0">
              <a:spcBef>
                <a:spcPts val="0"/>
              </a:spcBef>
              <a:spcAft>
                <a:spcPts val="0"/>
              </a:spcAft>
              <a:buNone/>
            </a:pPr>
            <a:r>
              <a:rPr lang="en-US" sz="1700" dirty="0"/>
              <a:t>There are eight tables in the HR database, including Employee, Education, Job, Department, Location, Address, Salary, and Employee History. </a:t>
            </a:r>
            <a:endParaRPr sz="1700" dirty="0"/>
          </a:p>
          <a:p>
            <a:pPr marL="457200" lvl="0" indent="-349250" algn="l" rtl="0">
              <a:spcBef>
                <a:spcPts val="1600"/>
              </a:spcBef>
              <a:spcAft>
                <a:spcPts val="0"/>
              </a:spcAft>
              <a:buSzPts val="1900"/>
              <a:buFont typeface="Open Sans"/>
              <a:buChar char="●"/>
            </a:pPr>
            <a:r>
              <a:rPr lang="en" sz="1700" b="1" dirty="0">
                <a:latin typeface="Open Sans"/>
                <a:ea typeface="Open Sans"/>
                <a:cs typeface="Open Sans"/>
                <a:sym typeface="Open Sans"/>
              </a:rPr>
              <a:t>Data ingestion</a:t>
            </a:r>
            <a:endParaRPr sz="1700" b="1" dirty="0">
              <a:latin typeface="Open Sans"/>
              <a:ea typeface="Open Sans"/>
              <a:cs typeface="Open Sans"/>
              <a:sym typeface="Open Sans"/>
            </a:endParaRPr>
          </a:p>
          <a:p>
            <a:pPr marL="457200" lvl="0" indent="0" algn="l" rtl="0">
              <a:lnSpc>
                <a:spcPct val="100000"/>
              </a:lnSpc>
              <a:spcBef>
                <a:spcPts val="1600"/>
              </a:spcBef>
              <a:spcAft>
                <a:spcPts val="0"/>
              </a:spcAft>
              <a:buClr>
                <a:schemeClr val="dk1"/>
              </a:buClr>
              <a:buSzPts val="1100"/>
              <a:buFont typeface="Arial"/>
              <a:buNone/>
            </a:pPr>
            <a:r>
              <a:rPr lang="en" sz="1700" dirty="0"/>
              <a:t>The data ingestion method will be ETL. </a:t>
            </a:r>
            <a:endParaRPr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Technical Requirement</a:t>
            </a:r>
            <a:endParaRPr dirty="0"/>
          </a:p>
        </p:txBody>
      </p:sp>
      <p:sp>
        <p:nvSpPr>
          <p:cNvPr id="231" name="Google Shape;231;p59"/>
          <p:cNvSpPr txBox="1">
            <a:spLocks noGrp="1"/>
          </p:cNvSpPr>
          <p:nvPr>
            <p:ph type="body" idx="1"/>
          </p:nvPr>
        </p:nvSpPr>
        <p:spPr>
          <a:xfrm>
            <a:off x="264945" y="1722096"/>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400" b="1" dirty="0">
                <a:latin typeface="Open Sans"/>
                <a:ea typeface="Open Sans"/>
                <a:cs typeface="Open Sans"/>
                <a:sym typeface="Open Sans"/>
              </a:rPr>
              <a:t>Data governance (Ownership and User access)</a:t>
            </a:r>
            <a:endParaRPr sz="14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400" b="1" dirty="0">
                <a:latin typeface="Open Sans"/>
                <a:ea typeface="Open Sans"/>
                <a:cs typeface="Open Sans"/>
                <a:sym typeface="Open Sans"/>
              </a:rPr>
              <a:t>Ownership: </a:t>
            </a:r>
            <a:r>
              <a:rPr lang="en" sz="1400" dirty="0"/>
              <a:t>HR will own and maintain the data.</a:t>
            </a:r>
            <a:endParaRPr sz="1400" dirty="0"/>
          </a:p>
          <a:p>
            <a:pPr marL="457200" lvl="0" indent="0" algn="l" rtl="0">
              <a:lnSpc>
                <a:spcPct val="100000"/>
              </a:lnSpc>
              <a:spcBef>
                <a:spcPts val="0"/>
              </a:spcBef>
              <a:spcAft>
                <a:spcPts val="0"/>
              </a:spcAft>
              <a:buNone/>
            </a:pPr>
            <a:endParaRPr sz="1400" dirty="0"/>
          </a:p>
          <a:p>
            <a:pPr lvl="0" indent="0">
              <a:lnSpc>
                <a:spcPct val="100000"/>
              </a:lnSpc>
              <a:buNone/>
            </a:pPr>
            <a:r>
              <a:rPr lang="en" sz="1400" b="1" dirty="0">
                <a:latin typeface="Open Sans"/>
                <a:ea typeface="Open Sans"/>
                <a:cs typeface="Open Sans"/>
                <a:sym typeface="Open Sans"/>
              </a:rPr>
              <a:t>User Access: </a:t>
            </a:r>
            <a:r>
              <a:rPr lang="en-US" sz="1400" dirty="0"/>
              <a:t>Any employee with a domain login has read only access to the database. Management and HR employees also have write access. Salary information is restricted to management and HR employees. </a:t>
            </a:r>
          </a:p>
          <a:p>
            <a:pPr marL="457200" lvl="0" indent="0" algn="l" rtl="0">
              <a:lnSpc>
                <a:spcPct val="100000"/>
              </a:lnSpc>
              <a:spcBef>
                <a:spcPts val="0"/>
              </a:spcBef>
              <a:spcAft>
                <a:spcPts val="0"/>
              </a:spcAft>
              <a:buNone/>
            </a:pPr>
            <a:endParaRPr sz="1400" dirty="0"/>
          </a:p>
          <a:p>
            <a:pPr marL="457200" lvl="0" indent="-349250" algn="l" rtl="0">
              <a:spcBef>
                <a:spcPts val="0"/>
              </a:spcBef>
              <a:spcAft>
                <a:spcPts val="0"/>
              </a:spcAft>
              <a:buSzPts val="1900"/>
              <a:buFont typeface="Open Sans"/>
              <a:buChar char="●"/>
            </a:pPr>
            <a:r>
              <a:rPr lang="en" sz="1400" b="1" dirty="0">
                <a:latin typeface="Open Sans"/>
                <a:ea typeface="Open Sans"/>
                <a:cs typeface="Open Sans"/>
                <a:sym typeface="Open Sans"/>
              </a:rPr>
              <a:t>Scalability </a:t>
            </a:r>
            <a:endParaRPr sz="1400" b="1" dirty="0">
              <a:latin typeface="Open Sans"/>
              <a:ea typeface="Open Sans"/>
              <a:cs typeface="Open Sans"/>
              <a:sym typeface="Open Sans"/>
            </a:endParaRPr>
          </a:p>
          <a:p>
            <a:pPr lvl="0" indent="0">
              <a:spcBef>
                <a:spcPts val="1600"/>
              </a:spcBef>
              <a:buNone/>
            </a:pPr>
            <a:r>
              <a:rPr lang="en" sz="1400" dirty="0"/>
              <a:t>Replication is implemented if reporting or other reading needs arise. </a:t>
            </a:r>
            <a:r>
              <a:rPr lang="en" sz="1400" dirty="0" err="1"/>
              <a:t>Sharding</a:t>
            </a:r>
            <a:r>
              <a:rPr lang="en" sz="1400" dirty="0"/>
              <a:t> is </a:t>
            </a:r>
            <a:r>
              <a:rPr lang="en-US" sz="1400" dirty="0"/>
              <a:t>implemented to satisfy increased writing needs. In this use case, . HR is not concerned with reporting/reading capabilities at the moment. So </a:t>
            </a:r>
            <a:r>
              <a:rPr lang="en-US" sz="1400" dirty="0" err="1"/>
              <a:t>sharding</a:t>
            </a:r>
            <a:r>
              <a:rPr lang="en-US" sz="1400" dirty="0"/>
              <a:t> can be used to increase writing capabilities. </a:t>
            </a:r>
          </a:p>
          <a:p>
            <a:pPr lvl="0" indent="0">
              <a:spcBef>
                <a:spcPts val="1600"/>
              </a:spcBef>
              <a:buNone/>
            </a:pPr>
            <a:r>
              <a:rPr lang="en" sz="1400" b="1" dirty="0">
                <a:latin typeface="Open Sans"/>
                <a:ea typeface="Open Sans"/>
                <a:cs typeface="Open Sans"/>
                <a:sym typeface="Open Sans"/>
              </a:rPr>
              <a:t>Flexibility</a:t>
            </a:r>
            <a:endParaRPr sz="1400" dirty="0"/>
          </a:p>
          <a:p>
            <a:pPr lvl="0" indent="0">
              <a:spcBef>
                <a:spcPts val="1600"/>
              </a:spcBef>
              <a:buNone/>
            </a:pPr>
            <a:r>
              <a:rPr lang="en-US" sz="1400" dirty="0"/>
              <a:t>Define and document integration priorities and frequency. </a:t>
            </a:r>
          </a:p>
          <a:p>
            <a:pPr lvl="0" indent="0">
              <a:spcBef>
                <a:spcPts val="1600"/>
              </a:spcBef>
              <a:buNone/>
            </a:pPr>
            <a:r>
              <a:rPr lang="en-US" sz="1400" dirty="0"/>
              <a:t>Monitor the integration process and put various check points</a:t>
            </a:r>
            <a:endParaRPr sz="1400" dirty="0"/>
          </a:p>
          <a:p>
            <a:pPr marL="457200" lvl="0" indent="-349250" algn="l" rtl="0">
              <a:spcBef>
                <a:spcPts val="1600"/>
              </a:spcBef>
              <a:spcAft>
                <a:spcPts val="0"/>
              </a:spcAft>
              <a:buSzPts val="1900"/>
              <a:buFont typeface="Open Sans"/>
              <a:buChar char="●"/>
            </a:pPr>
            <a:r>
              <a:rPr lang="en" sz="1400" b="1" dirty="0">
                <a:latin typeface="Open Sans"/>
                <a:ea typeface="Open Sans"/>
                <a:cs typeface="Open Sans"/>
                <a:sym typeface="Open Sans"/>
              </a:rPr>
              <a:t>Storage &amp; retention</a:t>
            </a:r>
            <a:endParaRPr sz="1400" b="1" dirty="0">
              <a:latin typeface="Open Sans"/>
              <a:ea typeface="Open Sans"/>
              <a:cs typeface="Open Sans"/>
              <a:sym typeface="Open Sans"/>
            </a:endParaRPr>
          </a:p>
          <a:p>
            <a:pPr lvl="0" indent="0">
              <a:lnSpc>
                <a:spcPct val="100000"/>
              </a:lnSpc>
              <a:spcBef>
                <a:spcPts val="1600"/>
              </a:spcBef>
              <a:buNone/>
            </a:pPr>
            <a:r>
              <a:rPr lang="en" sz="1400" b="1" dirty="0">
                <a:latin typeface="Open Sans"/>
                <a:ea typeface="Open Sans"/>
                <a:cs typeface="Open Sans"/>
                <a:sym typeface="Open Sans"/>
              </a:rPr>
              <a:t>Storage: </a:t>
            </a:r>
            <a:r>
              <a:rPr lang="en" sz="1400" dirty="0"/>
              <a:t>1GB partition on spinning disk based on the </a:t>
            </a:r>
            <a:r>
              <a:rPr lang="en-US" sz="1400" dirty="0"/>
              <a:t>database best practices document, which states that all databases are given a standard partition of 1 GB by the server group and databases are stored on spinning disk by default except for data that requires higher level computations. </a:t>
            </a:r>
            <a:endParaRPr sz="1400" dirty="0"/>
          </a:p>
          <a:p>
            <a:pPr marL="457200" lvl="0" indent="0" algn="l" rtl="0">
              <a:lnSpc>
                <a:spcPct val="100000"/>
              </a:lnSpc>
              <a:spcBef>
                <a:spcPts val="0"/>
              </a:spcBef>
              <a:spcAft>
                <a:spcPts val="0"/>
              </a:spcAft>
              <a:buNone/>
            </a:pPr>
            <a:endParaRPr sz="1400" dirty="0"/>
          </a:p>
          <a:p>
            <a:pPr lvl="0" indent="0">
              <a:lnSpc>
                <a:spcPct val="100000"/>
              </a:lnSpc>
              <a:buNone/>
            </a:pPr>
            <a:r>
              <a:rPr lang="en" sz="1400" b="1" dirty="0">
                <a:latin typeface="Open Sans"/>
                <a:ea typeface="Open Sans"/>
                <a:cs typeface="Open Sans"/>
                <a:sym typeface="Open Sans"/>
              </a:rPr>
              <a:t>Retention: </a:t>
            </a:r>
            <a:r>
              <a:rPr lang="en-US" sz="1400" dirty="0">
                <a:latin typeface="Open Sans"/>
                <a:ea typeface="Open Sans"/>
                <a:cs typeface="Open Sans"/>
                <a:sym typeface="Open Sans"/>
              </a:rPr>
              <a:t>at least 7 years required by federal regulations</a:t>
            </a:r>
            <a:endParaRPr sz="1400" dirty="0"/>
          </a:p>
          <a:p>
            <a:pPr marL="457200" lvl="0" indent="0" algn="l" rtl="0">
              <a:lnSpc>
                <a:spcPct val="100000"/>
              </a:lnSpc>
              <a:spcBef>
                <a:spcPts val="0"/>
              </a:spcBef>
              <a:spcAft>
                <a:spcPts val="0"/>
              </a:spcAft>
              <a:buNone/>
            </a:pPr>
            <a:endParaRPr sz="1400" dirty="0"/>
          </a:p>
          <a:p>
            <a:pPr marL="457200" lvl="0" indent="-349250" algn="l" rtl="0">
              <a:spcBef>
                <a:spcPts val="0"/>
              </a:spcBef>
              <a:spcAft>
                <a:spcPts val="0"/>
              </a:spcAft>
              <a:buSzPts val="1900"/>
              <a:buFont typeface="Open Sans"/>
              <a:buChar char="●"/>
            </a:pPr>
            <a:r>
              <a:rPr lang="en" sz="1400" b="1" dirty="0">
                <a:latin typeface="Open Sans"/>
                <a:ea typeface="Open Sans"/>
                <a:cs typeface="Open Sans"/>
                <a:sym typeface="Open Sans"/>
              </a:rPr>
              <a:t>Backup</a:t>
            </a:r>
            <a:endParaRPr sz="1400" b="1" dirty="0">
              <a:latin typeface="Open Sans"/>
              <a:ea typeface="Open Sans"/>
              <a:cs typeface="Open Sans"/>
              <a:sym typeface="Open Sans"/>
            </a:endParaRPr>
          </a:p>
          <a:p>
            <a:pPr lvl="0" indent="0">
              <a:spcBef>
                <a:spcPts val="1600"/>
              </a:spcBef>
              <a:buNone/>
            </a:pPr>
            <a:r>
              <a:rPr lang="en" sz="1400" dirty="0"/>
              <a:t>The data is considered business critical. </a:t>
            </a:r>
            <a:r>
              <a:rPr lang="en-US" sz="1400" dirty="0"/>
              <a:t>Backup schedule is full backup once per week and incremental backup daily.</a:t>
            </a:r>
            <a:endParaRPr sz="1800" dirty="0"/>
          </a:p>
          <a:p>
            <a:pPr marL="0" lvl="0" indent="0" algn="l" rtl="0">
              <a:lnSpc>
                <a:spcPct val="100000"/>
              </a:lnSpc>
              <a:spcBef>
                <a:spcPts val="0"/>
              </a:spcBef>
              <a:spcAft>
                <a:spcPts val="0"/>
              </a:spcAft>
              <a:buClr>
                <a:schemeClr val="dk1"/>
              </a:buClr>
              <a:buSzPts val="1100"/>
              <a:buFont typeface="Arial"/>
              <a:buNone/>
            </a:pPr>
            <a:endParaRPr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2A7F9"/>
        </a:solidFill>
        <a:effectLst/>
      </p:bgPr>
    </p:bg>
    <p:spTree>
      <p:nvGrpSpPr>
        <p:cNvPr id="1" name="Shape 235"/>
        <p:cNvGrpSpPr/>
        <p:nvPr/>
      </p:nvGrpSpPr>
      <p:grpSpPr>
        <a:xfrm>
          <a:off x="0" y="0"/>
          <a:ext cx="0" cy="0"/>
          <a:chOff x="0" y="0"/>
          <a:chExt cx="0" cy="0"/>
        </a:xfrm>
      </p:grpSpPr>
      <p:sp>
        <p:nvSpPr>
          <p:cNvPr id="236" name="Google Shape;236;p6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Relational Database Design</a:t>
            </a:r>
            <a:endParaRPr sz="3000">
              <a:solidFill>
                <a:srgbClr val="FFFFFF"/>
              </a:solidFill>
              <a:latin typeface="Open Sans"/>
              <a:ea typeface="Open Sans"/>
              <a:cs typeface="Open Sans"/>
              <a:sym typeface="Open Sans"/>
            </a:endParaRPr>
          </a:p>
        </p:txBody>
      </p:sp>
      <p:sp>
        <p:nvSpPr>
          <p:cNvPr id="237" name="Google Shape;237;p6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1602</TotalTime>
  <Words>1439</Words>
  <Application>Microsoft Macintosh PowerPoint</Application>
  <PresentationFormat>Custom</PresentationFormat>
  <Paragraphs>186</Paragraphs>
  <Slides>24</Slides>
  <Notes>24</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24</vt:i4>
      </vt:variant>
    </vt:vector>
  </HeadingPairs>
  <TitlesOfParts>
    <vt:vector size="32" baseType="lpstr">
      <vt:lpstr>Open Sans</vt:lpstr>
      <vt:lpstr>Arial</vt:lpstr>
      <vt:lpstr>Open Sans Light</vt:lpstr>
      <vt:lpstr>Helvetica Neue</vt:lpstr>
      <vt:lpstr>Simple Light</vt:lpstr>
      <vt:lpstr>Simple Light</vt:lpstr>
      <vt:lpstr>Simple Light</vt:lpstr>
      <vt:lpstr>White</vt:lpstr>
      <vt:lpstr>HR Database </vt:lpstr>
      <vt:lpstr>Business Scenario</vt:lpstr>
      <vt:lpstr>PowerPoint Presentation</vt:lpstr>
      <vt:lpstr>Database Request</vt:lpstr>
      <vt:lpstr>Business Requirement</vt:lpstr>
      <vt:lpstr>Business Requirement</vt:lpstr>
      <vt:lpstr>Technical Requirement</vt:lpstr>
      <vt:lpstr>Technical Requirement</vt:lpstr>
      <vt:lpstr>PowerPoint Presentation</vt:lpstr>
      <vt:lpstr>ERD</vt:lpstr>
      <vt:lpstr>ERD</vt:lpstr>
      <vt:lpstr>ERD</vt:lpstr>
      <vt:lpstr>PowerPoint Presentation</vt:lpstr>
      <vt:lpstr>DDL</vt:lpstr>
      <vt:lpstr>CRUD</vt:lpstr>
      <vt:lpstr>CRUD</vt:lpstr>
      <vt:lpstr>CRUD</vt:lpstr>
      <vt:lpstr>CRUD</vt:lpstr>
      <vt:lpstr>CRUD</vt:lpstr>
      <vt:lpstr>CRUD</vt:lpstr>
      <vt:lpstr>CRUD</vt:lpstr>
      <vt:lpstr>PowerPoint Presentation</vt:lpstr>
      <vt:lpstr>Additional Feature 1</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Database </dc:title>
  <cp:lastModifiedBy>Hui Ren</cp:lastModifiedBy>
  <cp:revision>40</cp:revision>
  <cp:lastPrinted>2021-01-08T19:44:26Z</cp:lastPrinted>
  <dcterms:modified xsi:type="dcterms:W3CDTF">2021-01-19T21:46:41Z</dcterms:modified>
</cp:coreProperties>
</file>